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75" r:id="rId5"/>
    <p:sldId id="265" r:id="rId6"/>
    <p:sldId id="273" r:id="rId7"/>
    <p:sldId id="276" r:id="rId8"/>
    <p:sldId id="267" r:id="rId9"/>
    <p:sldId id="281" r:id="rId10"/>
    <p:sldId id="268" r:id="rId11"/>
    <p:sldId id="292" r:id="rId12"/>
    <p:sldId id="294" r:id="rId13"/>
    <p:sldId id="293" r:id="rId14"/>
    <p:sldId id="283" r:id="rId15"/>
    <p:sldId id="284" r:id="rId16"/>
    <p:sldId id="287" r:id="rId17"/>
    <p:sldId id="288" r:id="rId18"/>
    <p:sldId id="269" r:id="rId19"/>
    <p:sldId id="270" r:id="rId20"/>
    <p:sldId id="271" r:id="rId21"/>
    <p:sldId id="274" r:id="rId22"/>
    <p:sldId id="278" r:id="rId23"/>
    <p:sldId id="296" r:id="rId24"/>
    <p:sldId id="263" r:id="rId25"/>
    <p:sldId id="264" r:id="rId26"/>
    <p:sldId id="272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terentiev" initials="at" lastIdx="1" clrIdx="0">
    <p:extLst/>
  </p:cmAuthor>
  <p:cmAuthor id="2" name="Aleksei Terentiev" initials="A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72C6"/>
    <a:srgbClr val="FF0000"/>
    <a:srgbClr val="00B0F0"/>
    <a:srgbClr val="CE9178"/>
    <a:srgbClr val="499CD6"/>
    <a:srgbClr val="D4D4D4"/>
    <a:srgbClr val="9CDCFE"/>
    <a:srgbClr val="D83B0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3" d="100"/>
          <a:sy n="83" d="100"/>
        </p:scale>
        <p:origin x="30" y="1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E2C1-B968-BE44-BE52-F101F3CA5287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4175-AE7B-D94D-B45C-324A2E31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6A3C-269F-4662-809A-DE894C4C3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D6DE1-650D-40CA-8936-F89274AB7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7A4C-720E-41F8-9ABF-D3E4A90D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0FDBE-D834-4735-A7DB-F0F701BC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9CBE3-BAAF-48A4-A422-5C6CA14B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DE40-0002-44EF-ADE1-3C1C7ED6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4A9EA-7A86-497F-8C3C-D955DFAC5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7AD2-6E3C-4790-85F8-743828F6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742A2-71C2-46AD-8444-C10EADC1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49C6A-9978-4BBB-9FBA-6876E0A4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3DB5A-F72F-4618-9A52-2CA5FCBB0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E6F80-F52C-47B2-B70B-B86800476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FEA2-318D-4A61-B1E0-FCC6D4EC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53EDE-0468-47FA-A7BC-FDB3CD2D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4AD7A-25E4-423B-8870-3527532F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9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50A6-4FA7-46A1-9991-80A67F14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E9E42-0897-409A-9081-D65A4D62A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40FB7-233D-4E84-AC87-D3D2891B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6CE47-415D-4CF5-ABB7-9A2D4756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D5B9-CC2A-4C33-8572-CC3B2F38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1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7B40-E469-46E6-A2A2-52EF755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407FA-B5A9-4806-8688-875B3604D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32F78-478A-4944-8381-5CBC7FED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2B96-8A4C-4B7B-ADB6-8B1E6330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7E86D-6FC9-473A-B04D-39A7C579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FCC1-8866-42DB-8BF1-9C3AC042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D7A3-2D7B-4A25-9B7F-5892BA789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AA1C4-3D32-41A1-89F2-DFF361C23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B68A6-7F48-4FDF-B745-151680FB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BA58C-0413-4DC1-A4D4-5FBBE2A59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413E2-A610-40E3-92A3-6A0EF43D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7F86-E5BD-49C5-BBD8-46ACF6BC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99D2B-BDE7-4379-804E-70D481A72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853B-93DF-45CC-9A21-7AE84F39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114F6-1078-4B04-B4B4-D1B6FEDF8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45D0E-2616-41C1-A7FF-F3D902F9A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099E7-7944-4A3D-B3E8-9F630F9F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4705C-5232-419D-AF2F-255E0E51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2532C-A4EB-4837-BD0A-7F33B7BC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1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8C4C-1E98-4FD2-B0D9-C6884768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612B0-A406-4269-8269-3DF844DE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5DC4E-AE17-4DA0-B86A-328BD706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D7579-7A9E-4C26-B6D0-342F536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A3C5B-B6D9-4484-9B47-2F1BD4ED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BCAAB-B268-4C54-948B-887AB7D8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C8E7-D798-4D69-964B-C9A1000A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247D-1902-4461-90DF-06498A73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75996-DE2C-44C2-A950-44C04AA0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26BA9-7D49-4F24-863A-E9C88D9DA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28740-2E4A-45B1-8448-1D7C0F58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3589A-5F57-47FE-AF2A-B4AD94D8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74FB7-509E-48D3-B3C9-A13F5088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E953-EB2C-45E9-B860-E9F52419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64B71-5C2F-4E07-9FC6-E3033F89C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6A870-4BD0-4D1B-989A-8909E8503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FBDFF-9A69-4D0B-9352-3D11F402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087F8-4FF8-4534-ADFC-70AAE29B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51982-CC0B-4349-94F4-4C8A6B8E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686A8-20D2-4758-A24C-D7CD31DFA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3A680-4B70-42B0-B4F5-F64335C6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762D-09CA-469E-88CE-45F3DB259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4F56B-A719-42F5-AB7D-FC19FD58886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16AC4-A9EF-43C3-A456-CAE478957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1E6A8-4D63-47B5-99C0-8025B31F5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2CC4-80BD-4F8B-A5C1-B36DABCB4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s://goo.gl/5ZQhui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goo.gl/Jpjia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51LkYj" TargetMode="External"/><Relationship Id="rId7" Type="http://schemas.openxmlformats.org/officeDocument/2006/relationships/hyperlink" Target="https://goo.gl/azrZ1a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hyperlink" Target="https://goo.gl/MgaVTC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K8e3XP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27AC56" TargetMode="External"/><Relationship Id="rId5" Type="http://schemas.openxmlformats.org/officeDocument/2006/relationships/hyperlink" Target="https://goo.gl/irNrbs" TargetMode="Externa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JIXuMuK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log.aterentiev.com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linkedin.com/in/alekseiterentiev/" TargetMode="External"/><Relationship Id="rId4" Type="http://schemas.openxmlformats.org/officeDocument/2006/relationships/hyperlink" Target="https://twitter.com/alexaterentiev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SdQNdP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goo.gl/QAzrk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github.com/AJIXuMuK/demos/tree/master/field-customizer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harepoint.uservoice.com/forums/329220-sharepoint-dev-platform" TargetMode="External"/><Relationship Id="rId3" Type="http://schemas.openxmlformats.org/officeDocument/2006/relationships/hyperlink" Target="https://github.com/SharePoint/sp-dev-docs/wiki" TargetMode="External"/><Relationship Id="rId7" Type="http://schemas.openxmlformats.org/officeDocument/2006/relationships/hyperlink" Target="https://github.com/SharePoint/sp-dev-docs/issues" TargetMode="External"/><Relationship Id="rId2" Type="http://schemas.openxmlformats.org/officeDocument/2006/relationships/hyperlink" Target="https://docs.microsoft.com/en-us/sharepoint/dev/spfx/sharepoint-framework-overvie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v.office.com/blogs" TargetMode="External"/><Relationship Id="rId11" Type="http://schemas.openxmlformats.org/officeDocument/2006/relationships/hyperlink" Target="https://techcommunity.microsoft.com/t5/SharePoint-Blog/bg-p/SPBlog" TargetMode="External"/><Relationship Id="rId5" Type="http://schemas.openxmlformats.org/officeDocument/2006/relationships/hyperlink" Target="https://twitter.com/officedev" TargetMode="External"/><Relationship Id="rId10" Type="http://schemas.openxmlformats.org/officeDocument/2006/relationships/hyperlink" Target="https://github.com/SharePoint" TargetMode="External"/><Relationship Id="rId4" Type="http://schemas.openxmlformats.org/officeDocument/2006/relationships/hyperlink" Target="https://twitter.com/sharepoint" TargetMode="External"/><Relationship Id="rId9" Type="http://schemas.openxmlformats.org/officeDocument/2006/relationships/hyperlink" Target="https://aka.ms/sppnp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lexaterentiev" TargetMode="External"/><Relationship Id="rId2" Type="http://schemas.openxmlformats.org/officeDocument/2006/relationships/hyperlink" Target="http://blog.aterentiev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tif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goo.gl/fzNV7P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4.gi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1D17-B1E2-4361-A36D-B6FDFF0B5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664" y="2096285"/>
            <a:ext cx="10920100" cy="940214"/>
          </a:xfrm>
        </p:spPr>
        <p:txBody>
          <a:bodyPr anchor="ctr">
            <a:noAutofit/>
          </a:bodyPr>
          <a:lstStyle/>
          <a:p>
            <a:pPr algn="l"/>
            <a:r>
              <a:rPr lang="en-US" sz="5600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SharePoint Framework Extensions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1D3D1-0FEE-4D8C-A6C6-03DA09DEA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664" y="3036499"/>
            <a:ext cx="9144000" cy="57258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Future of SharePoint Development</a:t>
            </a:r>
          </a:p>
        </p:txBody>
      </p:sp>
      <p:pic>
        <p:nvPicPr>
          <p:cNvPr id="35" name="Picture 34" descr="logo.tif">
            <a:extLst>
              <a:ext uri="{FF2B5EF4-FFF2-40B4-BE49-F238E27FC236}">
                <a16:creationId xmlns:a16="http://schemas.microsoft.com/office/drawing/2014/main" id="{F270A902-9ED6-4181-ACFF-CA5D307D7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176" y="6211379"/>
            <a:ext cx="2236588" cy="43062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10C7357-504D-4311-BDE0-08EAE67889CA}"/>
              </a:ext>
            </a:extLst>
          </p:cNvPr>
          <p:cNvSpPr txBox="1">
            <a:spLocks/>
          </p:cNvSpPr>
          <p:nvPr/>
        </p:nvSpPr>
        <p:spPr>
          <a:xfrm>
            <a:off x="1000664" y="3925383"/>
            <a:ext cx="9144000" cy="572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Alex Terentiev</a:t>
            </a:r>
          </a:p>
        </p:txBody>
      </p:sp>
    </p:spTree>
    <p:extLst>
      <p:ext uri="{BB962C8B-B14F-4D97-AF65-F5344CB8AC3E}">
        <p14:creationId xmlns:p14="http://schemas.microsoft.com/office/powerpoint/2010/main" val="418247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Development Flow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F5417C91-C1DC-4C7A-B19B-5DE4BB8CCF9F}"/>
              </a:ext>
            </a:extLst>
          </p:cNvPr>
          <p:cNvSpPr/>
          <p:nvPr/>
        </p:nvSpPr>
        <p:spPr>
          <a:xfrm>
            <a:off x="4373835" y="4398863"/>
            <a:ext cx="2112818" cy="1863436"/>
          </a:xfrm>
          <a:prstGeom prst="diamond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Ready to Ship?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3BA6B22-4114-44FC-A1AB-99F1854E731C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223192" y="2178896"/>
            <a:ext cx="4756" cy="353330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61079CA-B055-4C9C-844B-176BAAB301A2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1223642" y="3455556"/>
            <a:ext cx="4306" cy="359119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EEDCF82-2094-4A21-A4B3-1710C8BD13FB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1223192" y="4738005"/>
            <a:ext cx="450" cy="369134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7225CCC0-118A-4E56-A6EB-A76404550D77}"/>
              </a:ext>
            </a:extLst>
          </p:cNvPr>
          <p:cNvCxnSpPr>
            <a:cxnSpLocks/>
            <a:stCxn id="101" idx="3"/>
            <a:endCxn id="23" idx="1"/>
          </p:cNvCxnSpPr>
          <p:nvPr/>
        </p:nvCxnSpPr>
        <p:spPr>
          <a:xfrm flipV="1">
            <a:off x="3198713" y="1724083"/>
            <a:ext cx="1435697" cy="3844527"/>
          </a:xfrm>
          <a:prstGeom prst="bent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B66C139-8E9E-477F-B069-C39C467A4E50}"/>
              </a:ext>
            </a:extLst>
          </p:cNvPr>
          <p:cNvCxnSpPr>
            <a:cxnSpLocks/>
            <a:stCxn id="45" idx="2"/>
            <a:endCxn id="28" idx="0"/>
          </p:cNvCxnSpPr>
          <p:nvPr/>
        </p:nvCxnSpPr>
        <p:spPr>
          <a:xfrm>
            <a:off x="5419877" y="3752465"/>
            <a:ext cx="10367" cy="646398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41D1FF1-5FE5-4B52-A5A7-561C9243E3EE}"/>
              </a:ext>
            </a:extLst>
          </p:cNvPr>
          <p:cNvCxnSpPr>
            <a:cxnSpLocks/>
            <a:stCxn id="28" idx="2"/>
            <a:endCxn id="22" idx="2"/>
          </p:cNvCxnSpPr>
          <p:nvPr/>
        </p:nvCxnSpPr>
        <p:spPr>
          <a:xfrm rot="5400000" flipH="1">
            <a:off x="3210910" y="4042965"/>
            <a:ext cx="231616" cy="4207052"/>
          </a:xfrm>
          <a:prstGeom prst="bentConnector3">
            <a:avLst>
              <a:gd name="adj1" fmla="val -98698"/>
            </a:avLst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3BAFE3C7-6ED7-46EC-A0CE-437CF380F7B6}"/>
              </a:ext>
            </a:extLst>
          </p:cNvPr>
          <p:cNvCxnSpPr>
            <a:cxnSpLocks/>
            <a:stCxn id="28" idx="3"/>
            <a:endCxn id="25" idx="1"/>
          </p:cNvCxnSpPr>
          <p:nvPr/>
        </p:nvCxnSpPr>
        <p:spPr>
          <a:xfrm flipV="1">
            <a:off x="6486653" y="1725324"/>
            <a:ext cx="2468423" cy="3605257"/>
          </a:xfrm>
          <a:prstGeom prst="bent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FA8C063-3E9F-4E3C-B268-970F80AD33AD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9730925" y="2187096"/>
            <a:ext cx="1" cy="986125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3256E17-3440-4084-B7A7-70A3C535DE74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9730926" y="4096765"/>
            <a:ext cx="12336" cy="986125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1B93E34-06BF-48D1-B924-6D6587058B9D}"/>
              </a:ext>
            </a:extLst>
          </p:cNvPr>
          <p:cNvSpPr txBox="1"/>
          <p:nvPr/>
        </p:nvSpPr>
        <p:spPr>
          <a:xfrm>
            <a:off x="6672487" y="4912600"/>
            <a:ext cx="81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22A22AE-691F-4719-A86B-58F5E6899E10}"/>
              </a:ext>
            </a:extLst>
          </p:cNvPr>
          <p:cNvSpPr txBox="1"/>
          <p:nvPr/>
        </p:nvSpPr>
        <p:spPr>
          <a:xfrm>
            <a:off x="4373835" y="6023992"/>
            <a:ext cx="81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8A3DADA-7A53-4DD7-8538-B1F411A687EC}"/>
              </a:ext>
            </a:extLst>
          </p:cNvPr>
          <p:cNvGrpSpPr/>
          <p:nvPr/>
        </p:nvGrpSpPr>
        <p:grpSpPr>
          <a:xfrm>
            <a:off x="452093" y="2532118"/>
            <a:ext cx="2743200" cy="923544"/>
            <a:chOff x="453895" y="2680378"/>
            <a:chExt cx="2748097" cy="9235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798DB7-343C-4912-940F-6B87A336E048}"/>
                </a:ext>
              </a:extLst>
            </p:cNvPr>
            <p:cNvSpPr txBox="1"/>
            <p:nvPr/>
          </p:nvSpPr>
          <p:spPr>
            <a:xfrm>
              <a:off x="453895" y="2680486"/>
              <a:ext cx="1554480" cy="923330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Create Project from Template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9E404D3-1152-4231-9A77-E4BCAA83F212}"/>
                </a:ext>
              </a:extLst>
            </p:cNvPr>
            <p:cNvSpPr/>
            <p:nvPr/>
          </p:nvSpPr>
          <p:spPr>
            <a:xfrm>
              <a:off x="2008353" y="2680378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49FF2CE-30BB-4E14-B618-99E6F9ADF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711" y="2702292"/>
              <a:ext cx="1023712" cy="886852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F27E828-0280-4564-AA90-8E48EC069240}"/>
              </a:ext>
            </a:extLst>
          </p:cNvPr>
          <p:cNvGrpSpPr/>
          <p:nvPr/>
        </p:nvGrpSpPr>
        <p:grpSpPr>
          <a:xfrm>
            <a:off x="445952" y="1255566"/>
            <a:ext cx="2743197" cy="923664"/>
            <a:chOff x="445952" y="1255566"/>
            <a:chExt cx="2756059" cy="9236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A71A22-15B4-4F12-8F3A-61A5074DC1D9}"/>
                </a:ext>
              </a:extLst>
            </p:cNvPr>
            <p:cNvSpPr txBox="1"/>
            <p:nvPr/>
          </p:nvSpPr>
          <p:spPr>
            <a:xfrm>
              <a:off x="445952" y="1255566"/>
              <a:ext cx="1561768" cy="923330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Install </a:t>
              </a:r>
              <a:r>
                <a:rPr lang="en-US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SPFx</a:t>
              </a:r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Templates (generator)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F57738-0B5D-488D-9CD0-53756B0F4F97}"/>
                </a:ext>
              </a:extLst>
            </p:cNvPr>
            <p:cNvSpPr/>
            <p:nvPr/>
          </p:nvSpPr>
          <p:spPr>
            <a:xfrm>
              <a:off x="2008373" y="1255686"/>
              <a:ext cx="1193638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488422-2508-4259-92B8-C3724B58C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851" y="1535768"/>
              <a:ext cx="1033883" cy="401508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428BBE-0763-43C5-B4CC-14412AA2F77B}"/>
              </a:ext>
            </a:extLst>
          </p:cNvPr>
          <p:cNvGrpSpPr/>
          <p:nvPr/>
        </p:nvGrpSpPr>
        <p:grpSpPr>
          <a:xfrm>
            <a:off x="445954" y="3812145"/>
            <a:ext cx="2747424" cy="925860"/>
            <a:chOff x="445954" y="3812145"/>
            <a:chExt cx="2747424" cy="9258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58DB45-2C2F-46DD-A348-98FC28F74174}"/>
                </a:ext>
              </a:extLst>
            </p:cNvPr>
            <p:cNvSpPr txBox="1"/>
            <p:nvPr/>
          </p:nvSpPr>
          <p:spPr>
            <a:xfrm>
              <a:off x="445954" y="3814675"/>
              <a:ext cx="1555376" cy="923330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Reference Additional Libraries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DAF6131-DED4-4D58-80C1-BA16EFCEAC78}"/>
                </a:ext>
              </a:extLst>
            </p:cNvPr>
            <p:cNvSpPr/>
            <p:nvPr/>
          </p:nvSpPr>
          <p:spPr>
            <a:xfrm>
              <a:off x="1999739" y="3812145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0A37076-E475-4321-BA5F-75C522EB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613" y="4079942"/>
              <a:ext cx="1033883" cy="401508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B532A5C-F536-466D-B0D9-6963AD0D75BB}"/>
              </a:ext>
            </a:extLst>
          </p:cNvPr>
          <p:cNvGrpSpPr/>
          <p:nvPr/>
        </p:nvGrpSpPr>
        <p:grpSpPr>
          <a:xfrm>
            <a:off x="443949" y="5106838"/>
            <a:ext cx="2754764" cy="923845"/>
            <a:chOff x="425389" y="5262868"/>
            <a:chExt cx="2765101" cy="9238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E92CB5-E9B6-4D5B-A5F4-A041313DA664}"/>
                </a:ext>
              </a:extLst>
            </p:cNvPr>
            <p:cNvSpPr txBox="1"/>
            <p:nvPr/>
          </p:nvSpPr>
          <p:spPr>
            <a:xfrm>
              <a:off x="425389" y="5263169"/>
              <a:ext cx="1564334" cy="923544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Implement Custom Code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C244FE9-3AE2-4F5E-8759-5BBE817F7609}"/>
                </a:ext>
              </a:extLst>
            </p:cNvPr>
            <p:cNvSpPr/>
            <p:nvPr/>
          </p:nvSpPr>
          <p:spPr>
            <a:xfrm>
              <a:off x="1996851" y="5262868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76B5F6-4C25-403E-A49D-343796F8B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208" y="5298921"/>
              <a:ext cx="863543" cy="863543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C45E06-BF7C-4608-903D-94A989CA7235}"/>
              </a:ext>
            </a:extLst>
          </p:cNvPr>
          <p:cNvGrpSpPr/>
          <p:nvPr/>
        </p:nvGrpSpPr>
        <p:grpSpPr>
          <a:xfrm>
            <a:off x="8955076" y="1263552"/>
            <a:ext cx="2741948" cy="923666"/>
            <a:chOff x="8853440" y="1595108"/>
            <a:chExt cx="2746865" cy="92366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1D138B-BEB7-4B31-B82F-FF7DDB545DB9}"/>
                </a:ext>
              </a:extLst>
            </p:cNvPr>
            <p:cNvSpPr txBox="1"/>
            <p:nvPr/>
          </p:nvSpPr>
          <p:spPr>
            <a:xfrm>
              <a:off x="8853440" y="1595108"/>
              <a:ext cx="1554480" cy="923544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Package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45E0F51-0F69-4177-9966-EBDA1E7E032C}"/>
                </a:ext>
              </a:extLst>
            </p:cNvPr>
            <p:cNvSpPr/>
            <p:nvPr/>
          </p:nvSpPr>
          <p:spPr>
            <a:xfrm>
              <a:off x="10406666" y="1595230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694F48-5E6B-4541-9004-17813FBD5EBE}"/>
                </a:ext>
              </a:extLst>
            </p:cNvPr>
            <p:cNvGrpSpPr/>
            <p:nvPr/>
          </p:nvGrpSpPr>
          <p:grpSpPr>
            <a:xfrm>
              <a:off x="10589546" y="1600277"/>
              <a:ext cx="947735" cy="848358"/>
              <a:chOff x="11203560" y="1599432"/>
              <a:chExt cx="947735" cy="848358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04A2C7D-6A4D-4E86-ABE9-5BCC381BB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2315" y="1775304"/>
                <a:ext cx="558980" cy="55898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1CC8A21-3630-4616-9FCA-4395F15851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11" r="37874"/>
              <a:stretch/>
            </p:blipFill>
            <p:spPr>
              <a:xfrm>
                <a:off x="11203560" y="1599432"/>
                <a:ext cx="383565" cy="848358"/>
              </a:xfrm>
              <a:prstGeom prst="rect">
                <a:avLst/>
              </a:prstGeom>
            </p:spPr>
          </p:pic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AC46B4A-A9D0-494D-A681-11083994C5D8}"/>
              </a:ext>
            </a:extLst>
          </p:cNvPr>
          <p:cNvGrpSpPr/>
          <p:nvPr/>
        </p:nvGrpSpPr>
        <p:grpSpPr>
          <a:xfrm>
            <a:off x="8953686" y="3173221"/>
            <a:ext cx="2746425" cy="923666"/>
            <a:chOff x="8859896" y="3185596"/>
            <a:chExt cx="2746425" cy="9236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32451-DE4A-41EF-8617-AF5FC126C6DC}"/>
                </a:ext>
              </a:extLst>
            </p:cNvPr>
            <p:cNvSpPr txBox="1"/>
            <p:nvPr/>
          </p:nvSpPr>
          <p:spPr>
            <a:xfrm>
              <a:off x="8859896" y="3185596"/>
              <a:ext cx="1554480" cy="923544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Deploy to Storage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F1CBE56-F5A4-4D28-8267-6C48341A5DD8}"/>
                </a:ext>
              </a:extLst>
            </p:cNvPr>
            <p:cNvSpPr/>
            <p:nvPr/>
          </p:nvSpPr>
          <p:spPr>
            <a:xfrm>
              <a:off x="10417601" y="3185718"/>
              <a:ext cx="1188720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0B43299-8B68-4A22-A6AE-676EC52C4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11" r="37874"/>
            <a:stretch/>
          </p:blipFill>
          <p:spPr>
            <a:xfrm>
              <a:off x="10811702" y="3207430"/>
              <a:ext cx="383565" cy="848358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BB6196B-5147-47B8-8E64-6F89E3345F4E}"/>
              </a:ext>
            </a:extLst>
          </p:cNvPr>
          <p:cNvGrpSpPr/>
          <p:nvPr/>
        </p:nvGrpSpPr>
        <p:grpSpPr>
          <a:xfrm>
            <a:off x="4634410" y="1261613"/>
            <a:ext cx="2754955" cy="924242"/>
            <a:chOff x="4267786" y="1308448"/>
            <a:chExt cx="2754955" cy="9242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38FD05-F009-4E97-8263-BBCF741CD050}"/>
                </a:ext>
              </a:extLst>
            </p:cNvPr>
            <p:cNvSpPr txBox="1"/>
            <p:nvPr/>
          </p:nvSpPr>
          <p:spPr>
            <a:xfrm>
              <a:off x="4267786" y="1309146"/>
              <a:ext cx="1554480" cy="923544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Compile, Bundle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258BF2C-461A-4CDE-8584-1BA7816AA3AA}"/>
                </a:ext>
              </a:extLst>
            </p:cNvPr>
            <p:cNvSpPr/>
            <p:nvPr/>
          </p:nvSpPr>
          <p:spPr>
            <a:xfrm>
              <a:off x="5829102" y="1308448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774442B-6295-4943-8428-FDCA85F2A8C8}"/>
                </a:ext>
              </a:extLst>
            </p:cNvPr>
            <p:cNvGrpSpPr/>
            <p:nvPr/>
          </p:nvGrpSpPr>
          <p:grpSpPr>
            <a:xfrm>
              <a:off x="5994253" y="1331956"/>
              <a:ext cx="945140" cy="848358"/>
              <a:chOff x="11103086" y="1617497"/>
              <a:chExt cx="945140" cy="848358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75C1F57-9E4D-4101-9EDB-C93984F34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9246" y="1780134"/>
                <a:ext cx="558980" cy="5589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4B7F37C-A2FB-46B5-A3D7-E1E8A461A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11" r="37874"/>
              <a:stretch/>
            </p:blipFill>
            <p:spPr>
              <a:xfrm>
                <a:off x="11103086" y="1617497"/>
                <a:ext cx="383565" cy="848358"/>
              </a:xfrm>
              <a:prstGeom prst="rect">
                <a:avLst/>
              </a:prstGeom>
            </p:spPr>
          </p:pic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879F9B9-53DD-49DD-ACE0-7348BB7181E6}"/>
              </a:ext>
            </a:extLst>
          </p:cNvPr>
          <p:cNvGrpSpPr/>
          <p:nvPr/>
        </p:nvGrpSpPr>
        <p:grpSpPr>
          <a:xfrm>
            <a:off x="4644028" y="2828921"/>
            <a:ext cx="2745337" cy="923544"/>
            <a:chOff x="4249393" y="2706748"/>
            <a:chExt cx="2750260" cy="92354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C261DE-BD6D-4711-ADC6-CBE27237FBC7}"/>
                </a:ext>
              </a:extLst>
            </p:cNvPr>
            <p:cNvSpPr txBox="1"/>
            <p:nvPr/>
          </p:nvSpPr>
          <p:spPr>
            <a:xfrm>
              <a:off x="4249393" y="2706748"/>
              <a:ext cx="1554480" cy="923544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Test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B6ADB83-51E5-4E00-9CE8-8ACCB31089FA}"/>
                </a:ext>
              </a:extLst>
            </p:cNvPr>
            <p:cNvSpPr/>
            <p:nvPr/>
          </p:nvSpPr>
          <p:spPr>
            <a:xfrm>
              <a:off x="5806014" y="2706748"/>
              <a:ext cx="1193639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B872CE8-6448-4FDE-8575-EFC6427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493" y="2893856"/>
              <a:ext cx="954157" cy="584506"/>
            </a:xfrm>
            <a:prstGeom prst="rect">
              <a:avLst/>
            </a:prstGeom>
          </p:spPr>
        </p:pic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EAF6259-6720-4705-955A-4EA2EAA0ADC7}"/>
              </a:ext>
            </a:extLst>
          </p:cNvPr>
          <p:cNvCxnSpPr>
            <a:cxnSpLocks/>
            <a:stCxn id="23" idx="2"/>
            <a:endCxn id="45" idx="0"/>
          </p:cNvCxnSpPr>
          <p:nvPr/>
        </p:nvCxnSpPr>
        <p:spPr>
          <a:xfrm>
            <a:off x="5411650" y="2185855"/>
            <a:ext cx="8227" cy="643066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D2A4290-0422-46EE-86CA-225224B059A4}"/>
              </a:ext>
            </a:extLst>
          </p:cNvPr>
          <p:cNvGrpSpPr/>
          <p:nvPr/>
        </p:nvGrpSpPr>
        <p:grpSpPr>
          <a:xfrm>
            <a:off x="8966022" y="5082890"/>
            <a:ext cx="2743200" cy="925356"/>
            <a:chOff x="8966022" y="5082890"/>
            <a:chExt cx="2743200" cy="92535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D7CB6B-73ED-4776-A05C-0FABE758D6BE}"/>
                </a:ext>
              </a:extLst>
            </p:cNvPr>
            <p:cNvSpPr txBox="1"/>
            <p:nvPr/>
          </p:nvSpPr>
          <p:spPr>
            <a:xfrm>
              <a:off x="8966022" y="5082890"/>
              <a:ext cx="1554480" cy="92354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Add to App Catalog and on the Site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7D3E0A-5DF3-420C-9CDD-10B93A55096D}"/>
                </a:ext>
              </a:extLst>
            </p:cNvPr>
            <p:cNvSpPr/>
            <p:nvPr/>
          </p:nvSpPr>
          <p:spPr>
            <a:xfrm>
              <a:off x="10520502" y="5084702"/>
              <a:ext cx="1188720" cy="92354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B6115DD1-A41E-4560-BB50-C08FEC500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8361" y="5194577"/>
              <a:ext cx="741715" cy="74171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9BDBF-BB92-4B3F-8A88-5CA38B59FB16}"/>
              </a:ext>
            </a:extLst>
          </p:cNvPr>
          <p:cNvGrpSpPr/>
          <p:nvPr/>
        </p:nvGrpSpPr>
        <p:grpSpPr>
          <a:xfrm>
            <a:off x="6249637" y="5281930"/>
            <a:ext cx="2716381" cy="1429764"/>
            <a:chOff x="6640411" y="5544664"/>
            <a:chExt cx="2325613" cy="128353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CBADD2-DE74-4F24-8D76-F2E84DAF8CF1}"/>
                </a:ext>
              </a:extLst>
            </p:cNvPr>
            <p:cNvSpPr txBox="1"/>
            <p:nvPr/>
          </p:nvSpPr>
          <p:spPr>
            <a:xfrm>
              <a:off x="6640411" y="5948326"/>
              <a:ext cx="1694559" cy="8798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en-US" sz="1200" dirty="0"/>
                <a:t>Manually, using ALM API </a:t>
              </a:r>
              <a:r>
                <a:rPr lang="en-US" sz="1200" dirty="0">
                  <a:hlinkClick r:id="rId9"/>
                </a:rPr>
                <a:t>(https://goo.gl/Jpjiag)</a:t>
              </a:r>
              <a:r>
                <a:rPr lang="en-US" sz="1200" dirty="0"/>
                <a:t>, or </a:t>
              </a:r>
              <a:r>
                <a:rPr lang="en-US" sz="1200" b="1" dirty="0" err="1"/>
                <a:t>installSPFxSolution</a:t>
              </a:r>
              <a:r>
                <a:rPr lang="en-US" sz="1200" dirty="0"/>
                <a:t> Site Script Action (</a:t>
              </a:r>
              <a:r>
                <a:rPr lang="en-US" sz="1200" dirty="0">
                  <a:hlinkClick r:id="rId10"/>
                </a:rPr>
                <a:t>https://goo.gl/5ZQhui</a:t>
              </a:r>
              <a:r>
                <a:rPr lang="en-US" sz="1200" dirty="0"/>
                <a:t>)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0822A08-8083-412E-B4A6-2C593470AACA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8334972" y="5544664"/>
              <a:ext cx="631052" cy="569476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1DE37F-D64A-427F-8852-05EC7865E095}"/>
              </a:ext>
            </a:extLst>
          </p:cNvPr>
          <p:cNvSpPr/>
          <p:nvPr/>
        </p:nvSpPr>
        <p:spPr>
          <a:xfrm>
            <a:off x="8770189" y="1097281"/>
            <a:ext cx="3140015" cy="509648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9" grpId="0"/>
      <p:bldP spid="8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2AE8A-639D-4F0A-8027-B5E05419E9BB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2F8E4F7-32FC-4322-9A1D-DAA335D7ABCB}"/>
              </a:ext>
            </a:extLst>
          </p:cNvPr>
          <p:cNvSpPr txBox="1">
            <a:spLocks/>
          </p:cNvSpPr>
          <p:nvPr/>
        </p:nvSpPr>
        <p:spPr>
          <a:xfrm>
            <a:off x="41119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Packaging, Deployment, Hosting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8A75D-E602-4889-B8FE-A62341B733B7}"/>
              </a:ext>
            </a:extLst>
          </p:cNvPr>
          <p:cNvSpPr/>
          <p:nvPr/>
        </p:nvSpPr>
        <p:spPr>
          <a:xfrm>
            <a:off x="1828607" y="1037572"/>
            <a:ext cx="218534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Default (v 1.4+)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5710C-9C5B-45C4-A993-15E0F8BA210E}"/>
              </a:ext>
            </a:extLst>
          </p:cNvPr>
          <p:cNvSpPr txBox="1"/>
          <p:nvPr/>
        </p:nvSpPr>
        <p:spPr>
          <a:xfrm>
            <a:off x="8408842" y="1043505"/>
            <a:ext cx="11845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C5165-C2D7-4632-96E5-EF7C9E36BF67}"/>
              </a:ext>
            </a:extLst>
          </p:cNvPr>
          <p:cNvSpPr/>
          <p:nvPr/>
        </p:nvSpPr>
        <p:spPr>
          <a:xfrm>
            <a:off x="5954108" y="1243583"/>
            <a:ext cx="45719" cy="3006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4E8902-6700-4646-8121-E8F908D7704C}"/>
              </a:ext>
            </a:extLst>
          </p:cNvPr>
          <p:cNvGrpSpPr/>
          <p:nvPr/>
        </p:nvGrpSpPr>
        <p:grpSpPr>
          <a:xfrm>
            <a:off x="170349" y="1501611"/>
            <a:ext cx="2581729" cy="576048"/>
            <a:chOff x="713231" y="1689824"/>
            <a:chExt cx="2581729" cy="5760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19543D-F876-4500-95F8-562AFBDABEAB}"/>
                </a:ext>
              </a:extLst>
            </p:cNvPr>
            <p:cNvSpPr/>
            <p:nvPr/>
          </p:nvSpPr>
          <p:spPr>
            <a:xfrm>
              <a:off x="713232" y="1689824"/>
              <a:ext cx="2510289" cy="5760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A617C-2798-432E-ACA2-CF3A0940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7030" y="1725676"/>
              <a:ext cx="232949" cy="22931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6D691-1315-452A-80BA-FEC2B2CD3D09}"/>
                </a:ext>
              </a:extLst>
            </p:cNvPr>
            <p:cNvSpPr/>
            <p:nvPr/>
          </p:nvSpPr>
          <p:spPr>
            <a:xfrm>
              <a:off x="995358" y="1689824"/>
              <a:ext cx="16213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package-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solution.json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CD1230-C0C0-41F0-AF47-D6193C1BFF49}"/>
                </a:ext>
              </a:extLst>
            </p:cNvPr>
            <p:cNvSpPr/>
            <p:nvPr/>
          </p:nvSpPr>
          <p:spPr>
            <a:xfrm>
              <a:off x="713231" y="1960351"/>
              <a:ext cx="25817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includeClientSideAssets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D4D4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: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99CD6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true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6479D-8B6B-4D05-BDD7-6B368406C089}"/>
              </a:ext>
            </a:extLst>
          </p:cNvPr>
          <p:cNvGrpSpPr/>
          <p:nvPr/>
        </p:nvGrpSpPr>
        <p:grpSpPr>
          <a:xfrm>
            <a:off x="6149079" y="1501611"/>
            <a:ext cx="2667994" cy="576048"/>
            <a:chOff x="699446" y="1689824"/>
            <a:chExt cx="2667994" cy="5760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92A6B-3C06-466A-B53B-E56A82AF2AB7}"/>
                </a:ext>
              </a:extLst>
            </p:cNvPr>
            <p:cNvSpPr/>
            <p:nvPr/>
          </p:nvSpPr>
          <p:spPr>
            <a:xfrm>
              <a:off x="713232" y="1689824"/>
              <a:ext cx="2568217" cy="5760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902458-027F-41D5-A761-3FBBFDEA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7030" y="1725676"/>
              <a:ext cx="232949" cy="22931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866829-C7D0-40F9-B726-0D7D1DE7423F}"/>
                </a:ext>
              </a:extLst>
            </p:cNvPr>
            <p:cNvSpPr/>
            <p:nvPr/>
          </p:nvSpPr>
          <p:spPr>
            <a:xfrm>
              <a:off x="995358" y="1689824"/>
              <a:ext cx="16213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package-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solution.json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F89D20-2C99-4B1C-AEA5-EF10A9F532EF}"/>
                </a:ext>
              </a:extLst>
            </p:cNvPr>
            <p:cNvSpPr/>
            <p:nvPr/>
          </p:nvSpPr>
          <p:spPr>
            <a:xfrm>
              <a:off x="699446" y="1966823"/>
              <a:ext cx="266799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includeClientSideAssets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D4D4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: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99CD6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false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DFBFC1-5A0E-4370-823C-BB836FDF9052}"/>
              </a:ext>
            </a:extLst>
          </p:cNvPr>
          <p:cNvGrpSpPr/>
          <p:nvPr/>
        </p:nvGrpSpPr>
        <p:grpSpPr>
          <a:xfrm>
            <a:off x="2782870" y="1501611"/>
            <a:ext cx="3021986" cy="683042"/>
            <a:chOff x="713232" y="1689824"/>
            <a:chExt cx="3021986" cy="6830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574360-6DF2-40A8-BC37-0BBF6F719421}"/>
                </a:ext>
              </a:extLst>
            </p:cNvPr>
            <p:cNvSpPr/>
            <p:nvPr/>
          </p:nvSpPr>
          <p:spPr>
            <a:xfrm>
              <a:off x="713232" y="1689824"/>
              <a:ext cx="2942910" cy="5760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BBF34B-8C4B-45B2-B9FB-C12B3787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7030" y="1725676"/>
              <a:ext cx="232949" cy="22931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A308E2-C0D2-4D00-8647-2CA5747F49BD}"/>
                </a:ext>
              </a:extLst>
            </p:cNvPr>
            <p:cNvSpPr/>
            <p:nvPr/>
          </p:nvSpPr>
          <p:spPr>
            <a:xfrm>
              <a:off x="995358" y="1689824"/>
              <a:ext cx="16213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write-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manifests.json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1DCBD1-D5AC-4BF3-8D9F-2E1D24EEA356}"/>
                </a:ext>
              </a:extLst>
            </p:cNvPr>
            <p:cNvSpPr/>
            <p:nvPr/>
          </p:nvSpPr>
          <p:spPr>
            <a:xfrm>
              <a:off x="716429" y="1972756"/>
              <a:ext cx="3018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cdnBasePath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D4D4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: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CE9178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"&lt;!-- PATH TO CDN --&gt;"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99CD6"/>
                </a:solidFill>
                <a:effectLst/>
                <a:uLnTx/>
                <a:uFillTx/>
                <a:latin typeface="Monaco" panose="000004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423DF3-2F1D-4DB4-B3A1-5B517AC81471}"/>
              </a:ext>
            </a:extLst>
          </p:cNvPr>
          <p:cNvGrpSpPr/>
          <p:nvPr/>
        </p:nvGrpSpPr>
        <p:grpSpPr>
          <a:xfrm>
            <a:off x="8830859" y="1496475"/>
            <a:ext cx="3263661" cy="683042"/>
            <a:chOff x="713231" y="1689824"/>
            <a:chExt cx="3263661" cy="6830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02E6E5-4EBB-4EF1-8117-8523A9A2EC45}"/>
                </a:ext>
              </a:extLst>
            </p:cNvPr>
            <p:cNvSpPr/>
            <p:nvPr/>
          </p:nvSpPr>
          <p:spPr>
            <a:xfrm>
              <a:off x="713231" y="1689824"/>
              <a:ext cx="3183147" cy="5760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928BE3-5F52-4AD0-8F0D-2C6EE724E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7030" y="1725676"/>
              <a:ext cx="232949" cy="22931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698552-D182-44E1-9E69-AD45AF68D243}"/>
                </a:ext>
              </a:extLst>
            </p:cNvPr>
            <p:cNvSpPr/>
            <p:nvPr/>
          </p:nvSpPr>
          <p:spPr>
            <a:xfrm>
              <a:off x="995358" y="1689824"/>
              <a:ext cx="16213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write-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manifests.json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8655B0-026A-4DBE-A079-D48B607DEB47}"/>
                </a:ext>
              </a:extLst>
            </p:cNvPr>
            <p:cNvSpPr/>
            <p:nvPr/>
          </p:nvSpPr>
          <p:spPr>
            <a:xfrm>
              <a:off x="716429" y="1972756"/>
              <a:ext cx="32604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cdnBasePath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CDCFE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"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D4D4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: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CE9178"/>
                  </a:solidFill>
                  <a:effectLst/>
                  <a:uLnTx/>
                  <a:uFillTx/>
                  <a:latin typeface="Monaco" panose="00000400000000000000" pitchFamily="2" charset="0"/>
                  <a:ea typeface="+mn-ea"/>
                  <a:cs typeface="+mn-cs"/>
                </a:rPr>
                <a:t>“https://cdn.contoso.com"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99CD6"/>
                </a:solidFill>
                <a:effectLst/>
                <a:uLnTx/>
                <a:uFillTx/>
                <a:latin typeface="Monaco" panose="000004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9A7EDC-5F79-46BA-ABFC-675C4C9287FD}"/>
              </a:ext>
            </a:extLst>
          </p:cNvPr>
          <p:cNvGrpSpPr/>
          <p:nvPr/>
        </p:nvGrpSpPr>
        <p:grpSpPr>
          <a:xfrm>
            <a:off x="170349" y="2113511"/>
            <a:ext cx="1621321" cy="1480050"/>
            <a:chOff x="170349" y="2625582"/>
            <a:chExt cx="1621321" cy="14800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15EF10-047F-467D-9333-3CE4C906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349" y="2924631"/>
              <a:ext cx="1379513" cy="118100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C74C7A-2711-4FF1-9FA5-F828A6D414F6}"/>
                </a:ext>
              </a:extLst>
            </p:cNvPr>
            <p:cNvSpPr/>
            <p:nvPr/>
          </p:nvSpPr>
          <p:spPr>
            <a:xfrm>
              <a:off x="170349" y="2625582"/>
              <a:ext cx="16213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.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sppkg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9CF441-9F1B-41C4-A371-71CAAF0D0193}"/>
              </a:ext>
            </a:extLst>
          </p:cNvPr>
          <p:cNvGrpSpPr/>
          <p:nvPr/>
        </p:nvGrpSpPr>
        <p:grpSpPr>
          <a:xfrm>
            <a:off x="170349" y="3731632"/>
            <a:ext cx="1621321" cy="770032"/>
            <a:chOff x="170349" y="3731632"/>
            <a:chExt cx="1621321" cy="7700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1C2450-DF74-4293-A64A-5D74B1A2F729}"/>
                </a:ext>
              </a:extLst>
            </p:cNvPr>
            <p:cNvSpPr txBox="1"/>
            <p:nvPr/>
          </p:nvSpPr>
          <p:spPr>
            <a:xfrm>
              <a:off x="170349" y="4039999"/>
              <a:ext cx="1621321" cy="4616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assets are included in .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sppkg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7DD3BBE-CCBE-4426-B108-ACDC7B1D213A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808739" y="3731632"/>
              <a:ext cx="172271" cy="308367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429F29-743B-4268-A50A-E8BA1DBDF93E}"/>
              </a:ext>
            </a:extLst>
          </p:cNvPr>
          <p:cNvGrpSpPr/>
          <p:nvPr/>
        </p:nvGrpSpPr>
        <p:grpSpPr>
          <a:xfrm>
            <a:off x="10578068" y="2111095"/>
            <a:ext cx="1621321" cy="1482466"/>
            <a:chOff x="6149079" y="2104783"/>
            <a:chExt cx="1621321" cy="14824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83F8FA5-3D0C-410B-8B34-28A2BED7D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2865" y="2412560"/>
              <a:ext cx="1372140" cy="1174689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6E3F96-783E-42C1-9482-D511ADA0A57A}"/>
                </a:ext>
              </a:extLst>
            </p:cNvPr>
            <p:cNvSpPr/>
            <p:nvPr/>
          </p:nvSpPr>
          <p:spPr>
            <a:xfrm>
              <a:off x="6149079" y="2104783"/>
              <a:ext cx="16213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.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sppkg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5CB6C6-DCB4-44B2-8322-39A89C8A5FE2}"/>
              </a:ext>
            </a:extLst>
          </p:cNvPr>
          <p:cNvGrpSpPr/>
          <p:nvPr/>
        </p:nvGrpSpPr>
        <p:grpSpPr>
          <a:xfrm>
            <a:off x="9713342" y="3731632"/>
            <a:ext cx="2250651" cy="1428027"/>
            <a:chOff x="9713342" y="3731632"/>
            <a:chExt cx="2250651" cy="142802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EC6990-1605-4EB3-9441-162760C2E5D4}"/>
                </a:ext>
              </a:extLst>
            </p:cNvPr>
            <p:cNvSpPr txBox="1"/>
            <p:nvPr/>
          </p:nvSpPr>
          <p:spPr>
            <a:xfrm>
              <a:off x="9713342" y="4697994"/>
              <a:ext cx="2250651" cy="4616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Only manifest and declarations are included in .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sppkg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5F4045-6B5C-4154-A489-AC4B48141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1811" y="3731632"/>
              <a:ext cx="165111" cy="96636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AC5F93-B3EB-43D7-8A56-3A0BD82CF560}"/>
              </a:ext>
            </a:extLst>
          </p:cNvPr>
          <p:cNvGrpSpPr/>
          <p:nvPr/>
        </p:nvGrpSpPr>
        <p:grpSpPr>
          <a:xfrm>
            <a:off x="8759653" y="2107567"/>
            <a:ext cx="1621321" cy="1482410"/>
            <a:chOff x="8408842" y="2107567"/>
            <a:chExt cx="1621321" cy="148241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3E762FD-AB17-4C6F-A707-9AC0280AB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8842" y="2416142"/>
              <a:ext cx="1564806" cy="117383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DB513D-73C8-4BE0-88EF-0E3C08AA83E7}"/>
                </a:ext>
              </a:extLst>
            </p:cNvPr>
            <p:cNvSpPr/>
            <p:nvPr/>
          </p:nvSpPr>
          <p:spPr>
            <a:xfrm>
              <a:off x="8408842" y="2107567"/>
              <a:ext cx="16213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assets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30FB7C-4206-48B2-8FC6-B3E8DDD864AC}"/>
              </a:ext>
            </a:extLst>
          </p:cNvPr>
          <p:cNvCxnSpPr>
            <a:cxnSpLocks/>
            <a:stCxn id="43" idx="1"/>
            <a:endCxn id="69" idx="3"/>
          </p:cNvCxnSpPr>
          <p:nvPr/>
        </p:nvCxnSpPr>
        <p:spPr>
          <a:xfrm flipH="1" flipV="1">
            <a:off x="7394359" y="3003059"/>
            <a:ext cx="1365294" cy="1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65DF72-613C-4B77-9CF0-CD5CE5A65458}"/>
              </a:ext>
            </a:extLst>
          </p:cNvPr>
          <p:cNvGrpSpPr/>
          <p:nvPr/>
        </p:nvGrpSpPr>
        <p:grpSpPr>
          <a:xfrm>
            <a:off x="8178899" y="3180273"/>
            <a:ext cx="2145560" cy="1344536"/>
            <a:chOff x="8178899" y="3180273"/>
            <a:chExt cx="2145560" cy="134453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023FA3-DF69-487E-B47F-C853544641A1}"/>
                </a:ext>
              </a:extLst>
            </p:cNvPr>
            <p:cNvSpPr txBox="1"/>
            <p:nvPr/>
          </p:nvSpPr>
          <p:spPr>
            <a:xfrm>
              <a:off x="8228454" y="3878478"/>
              <a:ext cx="2096005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Developer is responsible for assets’ deployment to custom CDN or other type of storage. 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A0D646B-702D-4FA9-B65F-C742CF595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78899" y="3180273"/>
              <a:ext cx="327145" cy="69820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7947165-46DE-487D-A95B-A46492EFE092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6460961" y="3400585"/>
            <a:ext cx="310500" cy="1065057"/>
          </a:xfrm>
          <a:prstGeom prst="straightConnector1">
            <a:avLst/>
          </a:prstGeom>
          <a:ln w="19050">
            <a:prstDash val="dash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A12EF5-33C9-4602-A98B-EB277C963A7E}"/>
              </a:ext>
            </a:extLst>
          </p:cNvPr>
          <p:cNvGrpSpPr/>
          <p:nvPr/>
        </p:nvGrpSpPr>
        <p:grpSpPr>
          <a:xfrm>
            <a:off x="6148562" y="2293355"/>
            <a:ext cx="1321913" cy="1107230"/>
            <a:chOff x="6148562" y="2293355"/>
            <a:chExt cx="1321913" cy="110723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5BD8B7B-7E9F-4A88-9325-ECF6D857B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8562" y="2605532"/>
              <a:ext cx="1245797" cy="795053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BCE9AE8-A8A9-460A-AF11-A074702E6DC5}"/>
                </a:ext>
              </a:extLst>
            </p:cNvPr>
            <p:cNvSpPr/>
            <p:nvPr/>
          </p:nvSpPr>
          <p:spPr>
            <a:xfrm>
              <a:off x="6235446" y="2293355"/>
              <a:ext cx="12350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Custom CDN</a:t>
              </a:r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A9C20D1-06A9-40C5-904C-EE8FC07D6497}"/>
              </a:ext>
            </a:extLst>
          </p:cNvPr>
          <p:cNvCxnSpPr>
            <a:cxnSpLocks/>
            <a:stCxn id="30" idx="3"/>
            <a:endCxn id="67" idx="1"/>
          </p:cNvCxnSpPr>
          <p:nvPr/>
        </p:nvCxnSpPr>
        <p:spPr>
          <a:xfrm flipV="1">
            <a:off x="1549862" y="3000214"/>
            <a:ext cx="2743358" cy="2847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80C574C-B568-4B0A-8565-5492C9DC4988}"/>
              </a:ext>
            </a:extLst>
          </p:cNvPr>
          <p:cNvGrpSpPr/>
          <p:nvPr/>
        </p:nvGrpSpPr>
        <p:grpSpPr>
          <a:xfrm>
            <a:off x="3939186" y="2261455"/>
            <a:ext cx="1943453" cy="1136285"/>
            <a:chOff x="3714590" y="2260817"/>
            <a:chExt cx="1943453" cy="113628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3509899-5900-48C6-8E29-BEF4D9FFCFBB}"/>
                </a:ext>
              </a:extLst>
            </p:cNvPr>
            <p:cNvGrpSpPr/>
            <p:nvPr/>
          </p:nvGrpSpPr>
          <p:grpSpPr>
            <a:xfrm>
              <a:off x="4068624" y="2564031"/>
              <a:ext cx="1339535" cy="833071"/>
              <a:chOff x="3727948" y="3987244"/>
              <a:chExt cx="1339535" cy="833071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8187FD1-0354-4CCB-9391-8D11F7041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7948" y="4025262"/>
                <a:ext cx="1245797" cy="795053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57F92090-4B89-4233-8713-DCB73492D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52145" y="3987244"/>
                <a:ext cx="615338" cy="594002"/>
              </a:xfrm>
              <a:prstGeom prst="rect">
                <a:avLst/>
              </a:prstGeom>
            </p:spPr>
          </p:pic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D690451-E1E5-43C4-9ED8-F98D25B0FC6B}"/>
                </a:ext>
              </a:extLst>
            </p:cNvPr>
            <p:cNvSpPr/>
            <p:nvPr/>
          </p:nvSpPr>
          <p:spPr>
            <a:xfrm>
              <a:off x="3714590" y="2260817"/>
              <a:ext cx="194345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Office 365 Public CDN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69C1BA4-98B8-4458-93D5-3C082C1DDB9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549862" y="3003061"/>
            <a:ext cx="1528346" cy="757591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099AD78-08DF-41FC-A559-80242903F139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4916119" y="3397740"/>
            <a:ext cx="265568" cy="1067902"/>
          </a:xfrm>
          <a:prstGeom prst="straightConnector1">
            <a:avLst/>
          </a:prstGeom>
          <a:ln w="19050">
            <a:prstDash val="dash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5747DA-B20D-47CF-958D-9423D7FB4D21}"/>
              </a:ext>
            </a:extLst>
          </p:cNvPr>
          <p:cNvCxnSpPr>
            <a:cxnSpLocks/>
          </p:cNvCxnSpPr>
          <p:nvPr/>
        </p:nvCxnSpPr>
        <p:spPr>
          <a:xfrm>
            <a:off x="4106217" y="3626001"/>
            <a:ext cx="1032786" cy="839641"/>
          </a:xfrm>
          <a:prstGeom prst="straightConnector1">
            <a:avLst/>
          </a:prstGeom>
          <a:ln w="19050">
            <a:prstDash val="dash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4287E6C-261B-4E67-8348-049186A1E648}"/>
              </a:ext>
            </a:extLst>
          </p:cNvPr>
          <p:cNvGrpSpPr/>
          <p:nvPr/>
        </p:nvGrpSpPr>
        <p:grpSpPr>
          <a:xfrm>
            <a:off x="170349" y="3151880"/>
            <a:ext cx="2911088" cy="2352746"/>
            <a:chOff x="170349" y="3151880"/>
            <a:chExt cx="2911088" cy="235274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45D3D9-5233-4889-AE31-A56CEB73CFF5}"/>
                </a:ext>
              </a:extLst>
            </p:cNvPr>
            <p:cNvSpPr txBox="1"/>
            <p:nvPr/>
          </p:nvSpPr>
          <p:spPr>
            <a:xfrm>
              <a:off x="170349" y="4673629"/>
              <a:ext cx="2911088" cy="83099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assets are automatically extracted to the hidden document library and served either directly or using Office 365 Public CDN (based on tenant configuration) 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81E2764-AF15-4D95-86CF-DD0E7E9205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5575" y="3572542"/>
              <a:ext cx="152104" cy="109592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5D7BD96-EEBD-4A40-A38D-2BF3BB9B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1336" y="3151880"/>
              <a:ext cx="583791" cy="1516586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oval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E2927A-3436-4D16-8935-2B10FB4EE434}"/>
              </a:ext>
            </a:extLst>
          </p:cNvPr>
          <p:cNvGrpSpPr/>
          <p:nvPr/>
        </p:nvGrpSpPr>
        <p:grpSpPr>
          <a:xfrm>
            <a:off x="3016102" y="3294976"/>
            <a:ext cx="1266326" cy="1176948"/>
            <a:chOff x="3016102" y="3294976"/>
            <a:chExt cx="1266326" cy="117694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2869B3B-B4E7-4732-A541-B5AD42188EBE}"/>
                </a:ext>
              </a:extLst>
            </p:cNvPr>
            <p:cNvSpPr/>
            <p:nvPr/>
          </p:nvSpPr>
          <p:spPr>
            <a:xfrm>
              <a:off x="3016102" y="4164147"/>
              <a:ext cx="117181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App Catalog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FED987-45E7-4241-A375-AEC84672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515" y="3294976"/>
              <a:ext cx="1195913" cy="945502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1A3C1F3-AF02-4C34-921B-A224B18EC7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4544568"/>
            <a:ext cx="3691432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2AE8A-639D-4F0A-8027-B5E05419E9BB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2F8E4F7-32FC-4322-9A1D-DAA335D7ABCB}"/>
              </a:ext>
            </a:extLst>
          </p:cNvPr>
          <p:cNvSpPr txBox="1">
            <a:spLocks/>
          </p:cNvSpPr>
          <p:nvPr/>
        </p:nvSpPr>
        <p:spPr>
          <a:xfrm>
            <a:off x="41119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Packaging, Deployment, Hosting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7D9A4-DCDB-47CF-BD7B-781D0EAADE01}"/>
              </a:ext>
            </a:extLst>
          </p:cNvPr>
          <p:cNvSpPr txBox="1"/>
          <p:nvPr/>
        </p:nvSpPr>
        <p:spPr>
          <a:xfrm>
            <a:off x="411190" y="2835216"/>
            <a:ext cx="4028288" cy="1017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6311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A0157BA-1987-49CE-8202-5010A986739A}"/>
              </a:ext>
            </a:extLst>
          </p:cNvPr>
          <p:cNvSpPr/>
          <p:nvPr/>
        </p:nvSpPr>
        <p:spPr>
          <a:xfrm>
            <a:off x="923544" y="2209342"/>
            <a:ext cx="7311807" cy="461666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D5A5E-05B1-49A8-86D7-C698A4D61B32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47C0F1-B621-41E3-912F-B34D3A2B8BB8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6377-7272-4EF2-B353-CD14A78B4100}"/>
              </a:ext>
            </a:extLst>
          </p:cNvPr>
          <p:cNvSpPr txBox="1"/>
          <p:nvPr/>
        </p:nvSpPr>
        <p:spPr>
          <a:xfrm>
            <a:off x="1142372" y="1274409"/>
            <a:ext cx="679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SharePoint Framework?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FAB5-6848-4CDE-8C8C-71AC658B5CE8}"/>
              </a:ext>
            </a:extLst>
          </p:cNvPr>
          <p:cNvSpPr/>
          <p:nvPr/>
        </p:nvSpPr>
        <p:spPr>
          <a:xfrm>
            <a:off x="1142372" y="1736074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SharePoint Framework Development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D10BB-2220-43F2-8C99-971C3A1A9F9B}"/>
              </a:ext>
            </a:extLst>
          </p:cNvPr>
          <p:cNvSpPr/>
          <p:nvPr/>
        </p:nvSpPr>
        <p:spPr>
          <a:xfrm>
            <a:off x="1142372" y="2203541"/>
            <a:ext cx="7256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SharePoint Framework Extensions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B2E15-8ECE-48C9-8F28-8E769B5F7ECB}"/>
              </a:ext>
            </a:extLst>
          </p:cNvPr>
          <p:cNvSpPr/>
          <p:nvPr/>
        </p:nvSpPr>
        <p:spPr>
          <a:xfrm>
            <a:off x="1142372" y="2671008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SharePoint Framework Extensions Demos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79994-EE19-4AAD-885A-57E0FE5FFFA4}"/>
              </a:ext>
            </a:extLst>
          </p:cNvPr>
          <p:cNvSpPr/>
          <p:nvPr/>
        </p:nvSpPr>
        <p:spPr>
          <a:xfrm>
            <a:off x="877825" y="1274408"/>
            <a:ext cx="45719" cy="1858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94F22C-0B8A-4335-8E0E-A04A9EAD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625" y="383386"/>
            <a:ext cx="3320119" cy="2814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4D2386-585A-46DC-A33F-39B71058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13" y="3777268"/>
            <a:ext cx="3657131" cy="2697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C4EBDD-CB46-482F-A0D4-D12C1959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67" y="3777268"/>
            <a:ext cx="2797555" cy="26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 Types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2D93823-7E99-47CD-A2AB-17CB90692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855423"/>
              </p:ext>
            </p:extLst>
          </p:nvPr>
        </p:nvGraphicFramePr>
        <p:xfrm>
          <a:off x="1226532" y="950976"/>
          <a:ext cx="9738935" cy="575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Image" r:id="rId3" imgW="34742520" imgH="20507760" progId="Photoshop.Image.13">
                  <p:embed/>
                </p:oleObj>
              </mc:Choice>
              <mc:Fallback>
                <p:oleObj name="Image" r:id="rId3" imgW="34742520" imgH="20507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6532" y="950976"/>
                        <a:ext cx="9738935" cy="5759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94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CE2D98-415E-4963-B4BE-D94EAF79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1" y="950976"/>
            <a:ext cx="9759337" cy="576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 Types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59A4F-F05E-4B9C-9490-E68DD25A6480}"/>
              </a:ext>
            </a:extLst>
          </p:cNvPr>
          <p:cNvSpPr/>
          <p:nvPr/>
        </p:nvSpPr>
        <p:spPr>
          <a:xfrm>
            <a:off x="1226531" y="1270958"/>
            <a:ext cx="9759338" cy="339306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764A6-8780-48E5-A823-27396D039C23}"/>
              </a:ext>
            </a:extLst>
          </p:cNvPr>
          <p:cNvSpPr/>
          <p:nvPr/>
        </p:nvSpPr>
        <p:spPr>
          <a:xfrm>
            <a:off x="1226530" y="6377797"/>
            <a:ext cx="9759338" cy="333900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E0F33-405E-48A8-940C-36F02DA9EB9B}"/>
              </a:ext>
            </a:extLst>
          </p:cNvPr>
          <p:cNvSpPr txBox="1"/>
          <p:nvPr/>
        </p:nvSpPr>
        <p:spPr>
          <a:xfrm>
            <a:off x="411480" y="3503148"/>
            <a:ext cx="1963660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Application Customizer </a:t>
            </a:r>
            <a:r>
              <a:rPr lang="en-US" sz="1200" dirty="0">
                <a:solidFill>
                  <a:schemeClr val="bg1"/>
                </a:solidFill>
              </a:rPr>
              <a:t>can be embedded to Page Header or Page Footer… or be invisible.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E499F-29EF-4008-84C4-D09B8478D90A}"/>
              </a:ext>
            </a:extLst>
          </p:cNvPr>
          <p:cNvCxnSpPr>
            <a:cxnSpLocks/>
          </p:cNvCxnSpPr>
          <p:nvPr/>
        </p:nvCxnSpPr>
        <p:spPr>
          <a:xfrm flipV="1">
            <a:off x="2001328" y="1610264"/>
            <a:ext cx="506083" cy="189288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5B36-D74D-4CBB-856B-3F7CDCFBAD89}"/>
              </a:ext>
            </a:extLst>
          </p:cNvPr>
          <p:cNvCxnSpPr>
            <a:cxnSpLocks/>
          </p:cNvCxnSpPr>
          <p:nvPr/>
        </p:nvCxnSpPr>
        <p:spPr>
          <a:xfrm>
            <a:off x="2001328" y="4334145"/>
            <a:ext cx="557842" cy="204365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9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B87EDB-F392-499B-95A1-1EC173AE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0" y="950975"/>
            <a:ext cx="9759338" cy="5760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Extensions Types</a:t>
            </a:r>
            <a:endParaRPr lang="en-US" b="1" dirty="0"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59A4F-F05E-4B9C-9490-E68DD25A6480}"/>
              </a:ext>
            </a:extLst>
          </p:cNvPr>
          <p:cNvSpPr/>
          <p:nvPr/>
        </p:nvSpPr>
        <p:spPr>
          <a:xfrm>
            <a:off x="1226531" y="1270958"/>
            <a:ext cx="9759338" cy="339306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764A6-8780-48E5-A823-27396D039C23}"/>
              </a:ext>
            </a:extLst>
          </p:cNvPr>
          <p:cNvSpPr/>
          <p:nvPr/>
        </p:nvSpPr>
        <p:spPr>
          <a:xfrm>
            <a:off x="1226530" y="6377797"/>
            <a:ext cx="9759338" cy="333900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E0F33-405E-48A8-940C-36F02DA9EB9B}"/>
              </a:ext>
            </a:extLst>
          </p:cNvPr>
          <p:cNvSpPr txBox="1"/>
          <p:nvPr/>
        </p:nvSpPr>
        <p:spPr>
          <a:xfrm>
            <a:off x="411480" y="3503148"/>
            <a:ext cx="1963660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Application Customizer </a:t>
            </a:r>
            <a:r>
              <a:rPr lang="en-US" sz="1200" dirty="0">
                <a:solidFill>
                  <a:schemeClr val="bg1"/>
                </a:solidFill>
              </a:rPr>
              <a:t>can be embedded to Page Header or Page Footer… or be invisible.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E499F-29EF-4008-84C4-D09B8478D90A}"/>
              </a:ext>
            </a:extLst>
          </p:cNvPr>
          <p:cNvCxnSpPr>
            <a:cxnSpLocks/>
          </p:cNvCxnSpPr>
          <p:nvPr/>
        </p:nvCxnSpPr>
        <p:spPr>
          <a:xfrm flipV="1">
            <a:off x="2001328" y="1610264"/>
            <a:ext cx="506083" cy="189288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5B36-D74D-4CBB-856B-3F7CDCFBAD89}"/>
              </a:ext>
            </a:extLst>
          </p:cNvPr>
          <p:cNvCxnSpPr>
            <a:cxnSpLocks/>
          </p:cNvCxnSpPr>
          <p:nvPr/>
        </p:nvCxnSpPr>
        <p:spPr>
          <a:xfrm>
            <a:off x="2001328" y="4334145"/>
            <a:ext cx="557842" cy="204365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49D33-D937-4A6A-8649-C85AE0D014BE}"/>
              </a:ext>
            </a:extLst>
          </p:cNvPr>
          <p:cNvSpPr/>
          <p:nvPr/>
        </p:nvSpPr>
        <p:spPr>
          <a:xfrm>
            <a:off x="6337539" y="2320507"/>
            <a:ext cx="1547003" cy="278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682AB-FBC3-48AF-AF70-7F22A71EF5F6}"/>
              </a:ext>
            </a:extLst>
          </p:cNvPr>
          <p:cNvSpPr txBox="1"/>
          <p:nvPr/>
        </p:nvSpPr>
        <p:spPr>
          <a:xfrm>
            <a:off x="7108166" y="3507643"/>
            <a:ext cx="2713367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Command Set Customizer </a:t>
            </a:r>
            <a:r>
              <a:rPr lang="en-US" sz="1200" dirty="0">
                <a:solidFill>
                  <a:schemeClr val="bg1"/>
                </a:solidFill>
              </a:rPr>
              <a:t>is used to add new custom actions to the list Command Bar and List Item Context Menu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8CEE5E-775E-4AA5-9DD0-3E93357B1735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7111041" y="2599427"/>
            <a:ext cx="284674" cy="90821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4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CD4E93-912E-4503-9896-20D3B35E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29" y="950973"/>
            <a:ext cx="9759339" cy="5760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 Types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59A4F-F05E-4B9C-9490-E68DD25A6480}"/>
              </a:ext>
            </a:extLst>
          </p:cNvPr>
          <p:cNvSpPr/>
          <p:nvPr/>
        </p:nvSpPr>
        <p:spPr>
          <a:xfrm>
            <a:off x="1226531" y="1270958"/>
            <a:ext cx="9759338" cy="339306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764A6-8780-48E5-A823-27396D039C23}"/>
              </a:ext>
            </a:extLst>
          </p:cNvPr>
          <p:cNvSpPr/>
          <p:nvPr/>
        </p:nvSpPr>
        <p:spPr>
          <a:xfrm>
            <a:off x="1226530" y="6377797"/>
            <a:ext cx="9759338" cy="333900"/>
          </a:xfrm>
          <a:prstGeom prst="rect">
            <a:avLst/>
          </a:prstGeom>
          <a:ln w="38100">
            <a:solidFill>
              <a:srgbClr val="FFC000"/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E0F33-405E-48A8-940C-36F02DA9EB9B}"/>
              </a:ext>
            </a:extLst>
          </p:cNvPr>
          <p:cNvSpPr txBox="1"/>
          <p:nvPr/>
        </p:nvSpPr>
        <p:spPr>
          <a:xfrm>
            <a:off x="411480" y="3503148"/>
            <a:ext cx="1963660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Application Customizer </a:t>
            </a:r>
            <a:r>
              <a:rPr lang="en-US" sz="1200" dirty="0">
                <a:solidFill>
                  <a:schemeClr val="bg1"/>
                </a:solidFill>
              </a:rPr>
              <a:t>can be embedded to Page Header or Page Footer… or be invisible.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E499F-29EF-4008-84C4-D09B8478D90A}"/>
              </a:ext>
            </a:extLst>
          </p:cNvPr>
          <p:cNvCxnSpPr>
            <a:cxnSpLocks/>
          </p:cNvCxnSpPr>
          <p:nvPr/>
        </p:nvCxnSpPr>
        <p:spPr>
          <a:xfrm flipV="1">
            <a:off x="2001328" y="1610264"/>
            <a:ext cx="506083" cy="189288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5B36-D74D-4CBB-856B-3F7CDCFBAD89}"/>
              </a:ext>
            </a:extLst>
          </p:cNvPr>
          <p:cNvCxnSpPr>
            <a:cxnSpLocks/>
          </p:cNvCxnSpPr>
          <p:nvPr/>
        </p:nvCxnSpPr>
        <p:spPr>
          <a:xfrm>
            <a:off x="2001328" y="4334145"/>
            <a:ext cx="557842" cy="204365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49D33-D937-4A6A-8649-C85AE0D014BE}"/>
              </a:ext>
            </a:extLst>
          </p:cNvPr>
          <p:cNvSpPr/>
          <p:nvPr/>
        </p:nvSpPr>
        <p:spPr>
          <a:xfrm>
            <a:off x="6337539" y="2320507"/>
            <a:ext cx="1547003" cy="278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682AB-FBC3-48AF-AF70-7F22A71EF5F6}"/>
              </a:ext>
            </a:extLst>
          </p:cNvPr>
          <p:cNvSpPr txBox="1"/>
          <p:nvPr/>
        </p:nvSpPr>
        <p:spPr>
          <a:xfrm>
            <a:off x="7108166" y="3507643"/>
            <a:ext cx="2713367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Command Set Customizer </a:t>
            </a:r>
            <a:r>
              <a:rPr lang="en-US" sz="1200" dirty="0">
                <a:solidFill>
                  <a:schemeClr val="bg1"/>
                </a:solidFill>
              </a:rPr>
              <a:t>is used to add new custom actions to the list Command Bar and List Item Context Menu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8CEE5E-775E-4AA5-9DD0-3E93357B1735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7111041" y="2599427"/>
            <a:ext cx="284674" cy="90821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2AA4C-0BC0-4AB4-9711-B755653579EC}"/>
              </a:ext>
            </a:extLst>
          </p:cNvPr>
          <p:cNvSpPr/>
          <p:nvPr/>
        </p:nvSpPr>
        <p:spPr>
          <a:xfrm>
            <a:off x="5877464" y="3330619"/>
            <a:ext cx="862642" cy="30471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15598-B1FE-42BD-B66D-951A6CF3A6ED}"/>
              </a:ext>
            </a:extLst>
          </p:cNvPr>
          <p:cNvSpPr txBox="1"/>
          <p:nvPr/>
        </p:nvSpPr>
        <p:spPr>
          <a:xfrm>
            <a:off x="3255322" y="3502400"/>
            <a:ext cx="1655986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Field Customizer </a:t>
            </a:r>
            <a:r>
              <a:rPr lang="en-US" sz="1200" dirty="0">
                <a:solidFill>
                  <a:schemeClr val="bg1"/>
                </a:solidFill>
              </a:rPr>
              <a:t>is used to apply custom experience (rendering) to specific fields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C8C2BD-D9D9-4D36-B4E2-F34CE933AECA}"/>
              </a:ext>
            </a:extLst>
          </p:cNvPr>
          <p:cNvCxnSpPr>
            <a:cxnSpLocks/>
          </p:cNvCxnSpPr>
          <p:nvPr/>
        </p:nvCxnSpPr>
        <p:spPr>
          <a:xfrm flipV="1">
            <a:off x="4903761" y="3547818"/>
            <a:ext cx="973703" cy="18391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3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Extensions: Application Customizer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815E-6878-4CAC-9D4B-36DD78947A47}"/>
              </a:ext>
            </a:extLst>
          </p:cNvPr>
          <p:cNvSpPr txBox="1"/>
          <p:nvPr/>
        </p:nvSpPr>
        <p:spPr>
          <a:xfrm>
            <a:off x="411480" y="2685270"/>
            <a:ext cx="26180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case examples: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757174-3329-471F-80BC-330062E31199}"/>
              </a:ext>
            </a:extLst>
          </p:cNvPr>
          <p:cNvGrpSpPr/>
          <p:nvPr/>
        </p:nvGrpSpPr>
        <p:grpSpPr>
          <a:xfrm>
            <a:off x="6183346" y="1093130"/>
            <a:ext cx="4629472" cy="1242346"/>
            <a:chOff x="457200" y="1316182"/>
            <a:chExt cx="4629472" cy="12423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B0B836-1BE2-4A05-B4D9-00DEF941BB1E}"/>
                </a:ext>
              </a:extLst>
            </p:cNvPr>
            <p:cNvSpPr txBox="1"/>
            <p:nvPr/>
          </p:nvSpPr>
          <p:spPr>
            <a:xfrm>
              <a:off x="457200" y="1316182"/>
              <a:ext cx="4629472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Parallel with classic SharePoint Dev: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7388CF-F8DA-4C46-BE94-F8D6A06ECB82}"/>
                </a:ext>
              </a:extLst>
            </p:cNvPr>
            <p:cNvSpPr txBox="1"/>
            <p:nvPr/>
          </p:nvSpPr>
          <p:spPr>
            <a:xfrm>
              <a:off x="607816" y="1758309"/>
              <a:ext cx="368972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ScriptLink</a:t>
              </a: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Custom Action</a:t>
              </a:r>
            </a:p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Delegate Controls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5CA378-4020-4BF7-AD3E-F3CAC75CBCED}"/>
              </a:ext>
            </a:extLst>
          </p:cNvPr>
          <p:cNvGrpSpPr/>
          <p:nvPr/>
        </p:nvGrpSpPr>
        <p:grpSpPr>
          <a:xfrm>
            <a:off x="411480" y="1097280"/>
            <a:ext cx="5365715" cy="1594214"/>
            <a:chOff x="457200" y="1316182"/>
            <a:chExt cx="5365715" cy="159421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297825-59C8-4441-9563-DC3AF9AC891D}"/>
                </a:ext>
              </a:extLst>
            </p:cNvPr>
            <p:cNvSpPr txBox="1"/>
            <p:nvPr/>
          </p:nvSpPr>
          <p:spPr>
            <a:xfrm>
              <a:off x="457200" y="1316182"/>
              <a:ext cx="128592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Purpose: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F76AF1-EED9-4F6F-9F8E-5225EDA0B79F}"/>
                </a:ext>
              </a:extLst>
            </p:cNvPr>
            <p:cNvSpPr txBox="1"/>
            <p:nvPr/>
          </p:nvSpPr>
          <p:spPr>
            <a:xfrm>
              <a:off x="612877" y="1756234"/>
              <a:ext cx="5210038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Inject custom JavaScript on the page</a:t>
              </a:r>
            </a:p>
            <a:p>
              <a:pPr marL="342900" indent="-342900" algn="just"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Insert custom HTML to well-known locations on the page - Placeholders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2358161-234F-426B-8417-5A156BEC2166}"/>
              </a:ext>
            </a:extLst>
          </p:cNvPr>
          <p:cNvSpPr/>
          <p:nvPr/>
        </p:nvSpPr>
        <p:spPr>
          <a:xfrm>
            <a:off x="4534084" y="3131547"/>
            <a:ext cx="51411" cy="3279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D4F6FC-D749-4D87-BCC3-277BCEA05A0F}"/>
              </a:ext>
            </a:extLst>
          </p:cNvPr>
          <p:cNvSpPr/>
          <p:nvPr/>
        </p:nvSpPr>
        <p:spPr>
          <a:xfrm>
            <a:off x="8435136" y="3131546"/>
            <a:ext cx="45719" cy="32790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42304D-8001-4621-9E3F-7352B468FBCB}"/>
              </a:ext>
            </a:extLst>
          </p:cNvPr>
          <p:cNvGrpSpPr/>
          <p:nvPr/>
        </p:nvGrpSpPr>
        <p:grpSpPr>
          <a:xfrm>
            <a:off x="411480" y="3131547"/>
            <a:ext cx="3579853" cy="3279093"/>
            <a:chOff x="411480" y="3131547"/>
            <a:chExt cx="3579853" cy="327909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7548A3-1023-4646-8F6F-3160FDE1CCA9}"/>
                </a:ext>
              </a:extLst>
            </p:cNvPr>
            <p:cNvGrpSpPr/>
            <p:nvPr/>
          </p:nvGrpSpPr>
          <p:grpSpPr>
            <a:xfrm>
              <a:off x="411480" y="3131547"/>
              <a:ext cx="3579853" cy="2971316"/>
              <a:chOff x="451567" y="3658468"/>
              <a:chExt cx="3579853" cy="297131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2E3E69-4A8A-4EF8-BAFD-79A7DB61A244}"/>
                  </a:ext>
                </a:extLst>
              </p:cNvPr>
              <p:cNvSpPr txBox="1"/>
              <p:nvPr/>
            </p:nvSpPr>
            <p:spPr>
              <a:xfrm>
                <a:off x="1203388" y="3658468"/>
                <a:ext cx="2076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Notification banners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C2908A-92D8-4C17-818A-59B5D6A67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1567" y="4236120"/>
                <a:ext cx="3579853" cy="2393664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28BA48-C210-4DFB-ADC5-D12AAB60C7E5}"/>
                </a:ext>
              </a:extLst>
            </p:cNvPr>
            <p:cNvSpPr/>
            <p:nvPr/>
          </p:nvSpPr>
          <p:spPr>
            <a:xfrm>
              <a:off x="1338316" y="6102863"/>
              <a:ext cx="17261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3"/>
                </a:rPr>
                <a:t>https://goo.gl/51LkYj</a:t>
              </a:r>
              <a:endParaRPr lang="en-US" sz="14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7ED989-2A08-41C5-B0E3-7D813495A8C4}"/>
              </a:ext>
            </a:extLst>
          </p:cNvPr>
          <p:cNvGrpSpPr/>
          <p:nvPr/>
        </p:nvGrpSpPr>
        <p:grpSpPr>
          <a:xfrm>
            <a:off x="5122554" y="3131547"/>
            <a:ext cx="2775523" cy="3279093"/>
            <a:chOff x="5122554" y="3131547"/>
            <a:chExt cx="2775523" cy="327909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4B640C2-9ACC-4603-BB63-F349DC2CF2F1}"/>
                </a:ext>
              </a:extLst>
            </p:cNvPr>
            <p:cNvGrpSpPr/>
            <p:nvPr/>
          </p:nvGrpSpPr>
          <p:grpSpPr>
            <a:xfrm>
              <a:off x="5122554" y="3131547"/>
              <a:ext cx="2775523" cy="2930520"/>
              <a:chOff x="5162641" y="3658468"/>
              <a:chExt cx="2775523" cy="293052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A1505E-7B90-423C-A45D-04578181E7BF}"/>
                  </a:ext>
                </a:extLst>
              </p:cNvPr>
              <p:cNvSpPr/>
              <p:nvPr/>
            </p:nvSpPr>
            <p:spPr>
              <a:xfrm>
                <a:off x="5656132" y="3658468"/>
                <a:ext cx="178854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Custom footers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AD46CC0-51E1-4D08-B032-70EF0F3B9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2641" y="4236120"/>
                <a:ext cx="2775523" cy="2352868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42FB78-CB67-46FB-AD89-159424086A61}"/>
                </a:ext>
              </a:extLst>
            </p:cNvPr>
            <p:cNvSpPr/>
            <p:nvPr/>
          </p:nvSpPr>
          <p:spPr>
            <a:xfrm>
              <a:off x="5578041" y="6102863"/>
              <a:ext cx="18645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5"/>
                </a:rPr>
                <a:t>https://goo.gl/MgaVTC</a:t>
              </a:r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52961-0ECD-480B-B6F5-1B94721CA10D}"/>
              </a:ext>
            </a:extLst>
          </p:cNvPr>
          <p:cNvGrpSpPr/>
          <p:nvPr/>
        </p:nvGrpSpPr>
        <p:grpSpPr>
          <a:xfrm>
            <a:off x="9029299" y="3131547"/>
            <a:ext cx="2090753" cy="3279092"/>
            <a:chOff x="9029299" y="3131547"/>
            <a:chExt cx="2090753" cy="32790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D95CBD-6ED1-449D-B7BF-7F1AAC4021D3}"/>
                </a:ext>
              </a:extLst>
            </p:cNvPr>
            <p:cNvGrpSpPr/>
            <p:nvPr/>
          </p:nvGrpSpPr>
          <p:grpSpPr>
            <a:xfrm>
              <a:off x="9029299" y="3131547"/>
              <a:ext cx="2090753" cy="2844619"/>
              <a:chOff x="9069386" y="3658468"/>
              <a:chExt cx="2090753" cy="284461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692A11-0430-4BA9-985D-2560E771515D}"/>
                  </a:ext>
                </a:extLst>
              </p:cNvPr>
              <p:cNvSpPr/>
              <p:nvPr/>
            </p:nvSpPr>
            <p:spPr>
              <a:xfrm>
                <a:off x="9156296" y="3658468"/>
                <a:ext cx="1916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Pop up messages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C26CFC0-507E-4702-BC8C-5B3AD0161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69386" y="4236120"/>
                <a:ext cx="2090753" cy="2266967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EF3DEB-CA8D-4AEE-A0D6-E2D9CA8B0CC4}"/>
                </a:ext>
              </a:extLst>
            </p:cNvPr>
            <p:cNvSpPr/>
            <p:nvPr/>
          </p:nvSpPr>
          <p:spPr>
            <a:xfrm>
              <a:off x="9206264" y="6102862"/>
              <a:ext cx="17368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7"/>
                </a:rPr>
                <a:t>https://goo.gl/azrZ1a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4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Extensions: Command Set Customizer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A2D3C64-CB75-41C5-9A95-6120617F0658}"/>
              </a:ext>
            </a:extLst>
          </p:cNvPr>
          <p:cNvGrpSpPr/>
          <p:nvPr/>
        </p:nvGrpSpPr>
        <p:grpSpPr>
          <a:xfrm>
            <a:off x="411480" y="1097280"/>
            <a:ext cx="5401481" cy="1941355"/>
            <a:chOff x="457200" y="1316182"/>
            <a:chExt cx="5401481" cy="194135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37EA397-81E5-489A-B16B-6E009F417B16}"/>
                </a:ext>
              </a:extLst>
            </p:cNvPr>
            <p:cNvSpPr txBox="1"/>
            <p:nvPr/>
          </p:nvSpPr>
          <p:spPr>
            <a:xfrm>
              <a:off x="457200" y="1316182"/>
              <a:ext cx="128592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Purpose: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6CFDA8-7F66-46BA-9697-597AD4355D2E}"/>
                </a:ext>
              </a:extLst>
            </p:cNvPr>
            <p:cNvSpPr txBox="1"/>
            <p:nvPr/>
          </p:nvSpPr>
          <p:spPr>
            <a:xfrm>
              <a:off x="646601" y="1749432"/>
              <a:ext cx="521208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Insert custom commands to Lists’ command bar</a:t>
              </a:r>
            </a:p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Insert custom commands to List Items’ context menu (ECB)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7B1362-4BF2-49DC-9F33-D1514F9D437F}"/>
              </a:ext>
            </a:extLst>
          </p:cNvPr>
          <p:cNvGrpSpPr/>
          <p:nvPr/>
        </p:nvGrpSpPr>
        <p:grpSpPr>
          <a:xfrm>
            <a:off x="6190488" y="1097280"/>
            <a:ext cx="4791177" cy="820334"/>
            <a:chOff x="457200" y="1316182"/>
            <a:chExt cx="4791177" cy="8203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C707D4-A502-4E5D-861D-9263F9574087}"/>
                </a:ext>
              </a:extLst>
            </p:cNvPr>
            <p:cNvSpPr txBox="1"/>
            <p:nvPr/>
          </p:nvSpPr>
          <p:spPr>
            <a:xfrm>
              <a:off x="457200" y="1316182"/>
              <a:ext cx="4629472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Parallel with classic SharePoint Dev: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C7E497-9BA6-4ADC-8028-D7A37AE35B9F}"/>
                </a:ext>
              </a:extLst>
            </p:cNvPr>
            <p:cNvSpPr txBox="1"/>
            <p:nvPr/>
          </p:nvSpPr>
          <p:spPr>
            <a:xfrm>
              <a:off x="612877" y="1690240"/>
              <a:ext cx="463550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Ribbon and ECB Custom Actions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2A61D25-D2E3-4848-AE90-F40BED4AE09E}"/>
              </a:ext>
            </a:extLst>
          </p:cNvPr>
          <p:cNvSpPr txBox="1"/>
          <p:nvPr/>
        </p:nvSpPr>
        <p:spPr>
          <a:xfrm>
            <a:off x="411480" y="3038635"/>
            <a:ext cx="26180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case examples: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CE3890-1A1C-4225-A4C8-07C95A02CD98}"/>
              </a:ext>
            </a:extLst>
          </p:cNvPr>
          <p:cNvSpPr/>
          <p:nvPr/>
        </p:nvSpPr>
        <p:spPr>
          <a:xfrm flipH="1">
            <a:off x="4390877" y="3484911"/>
            <a:ext cx="49647" cy="29520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B2AFB0-AD76-4201-88C7-DEF737549BC2}"/>
              </a:ext>
            </a:extLst>
          </p:cNvPr>
          <p:cNvSpPr/>
          <p:nvPr/>
        </p:nvSpPr>
        <p:spPr>
          <a:xfrm>
            <a:off x="8718867" y="3484910"/>
            <a:ext cx="45719" cy="29520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761DCB-A059-4DFB-A498-D91352F9077A}"/>
              </a:ext>
            </a:extLst>
          </p:cNvPr>
          <p:cNvGrpSpPr/>
          <p:nvPr/>
        </p:nvGrpSpPr>
        <p:grpSpPr>
          <a:xfrm>
            <a:off x="9093934" y="3484911"/>
            <a:ext cx="2610001" cy="2952043"/>
            <a:chOff x="9093934" y="3484911"/>
            <a:chExt cx="2610001" cy="29520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F2B288-9E0F-4EFA-AAD2-8ACC0126B2BE}"/>
                </a:ext>
              </a:extLst>
            </p:cNvPr>
            <p:cNvGrpSpPr/>
            <p:nvPr/>
          </p:nvGrpSpPr>
          <p:grpSpPr>
            <a:xfrm>
              <a:off x="9093934" y="3484911"/>
              <a:ext cx="2610001" cy="2644266"/>
              <a:chOff x="9086573" y="3633343"/>
              <a:chExt cx="2610001" cy="264426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F4A80BA-B081-48CC-BED9-9615E443DCAD}"/>
                  </a:ext>
                </a:extLst>
              </p:cNvPr>
              <p:cNvSpPr/>
              <p:nvPr/>
            </p:nvSpPr>
            <p:spPr>
              <a:xfrm>
                <a:off x="9336316" y="3633343"/>
                <a:ext cx="21105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Shortcut to set unique permissions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84FC73-66E2-4F1D-AFEE-5B89DCE41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6573" y="4352371"/>
                <a:ext cx="2610001" cy="1925238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EFE9CE-081E-47F8-A660-C89A5317B4E5}"/>
                </a:ext>
              </a:extLst>
            </p:cNvPr>
            <p:cNvSpPr/>
            <p:nvPr/>
          </p:nvSpPr>
          <p:spPr>
            <a:xfrm>
              <a:off x="9493622" y="6129177"/>
              <a:ext cx="18106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3"/>
                </a:rPr>
                <a:t>https://goo.gl/K8e3XP</a:t>
              </a:r>
              <a:endParaRPr lang="en-US" sz="1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D8F1A-39A5-4689-8763-FD26D747116C}"/>
              </a:ext>
            </a:extLst>
          </p:cNvPr>
          <p:cNvGrpSpPr/>
          <p:nvPr/>
        </p:nvGrpSpPr>
        <p:grpSpPr>
          <a:xfrm>
            <a:off x="437254" y="3484911"/>
            <a:ext cx="3699697" cy="2952043"/>
            <a:chOff x="437254" y="3484911"/>
            <a:chExt cx="3699697" cy="29520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872CAF-CEC0-4AE6-88B4-75E065C4ECA2}"/>
                </a:ext>
              </a:extLst>
            </p:cNvPr>
            <p:cNvGrpSpPr/>
            <p:nvPr/>
          </p:nvGrpSpPr>
          <p:grpSpPr>
            <a:xfrm>
              <a:off x="437254" y="3484911"/>
              <a:ext cx="3699697" cy="2238566"/>
              <a:chOff x="437255" y="3896517"/>
              <a:chExt cx="3699697" cy="223856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62CF3-3424-45DB-8EF1-966E69B433E9}"/>
                  </a:ext>
                </a:extLst>
              </p:cNvPr>
              <p:cNvSpPr txBox="1"/>
              <p:nvPr/>
            </p:nvSpPr>
            <p:spPr>
              <a:xfrm>
                <a:off x="1213606" y="3896517"/>
                <a:ext cx="2095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Clone selected items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A9550E-2751-46B2-9608-BFCC49F44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55" y="4609990"/>
                <a:ext cx="3699697" cy="1525093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0DF14-05FB-400B-9E2B-988ED36F3483}"/>
                </a:ext>
              </a:extLst>
            </p:cNvPr>
            <p:cNvSpPr/>
            <p:nvPr/>
          </p:nvSpPr>
          <p:spPr>
            <a:xfrm>
              <a:off x="1408561" y="6129177"/>
              <a:ext cx="17055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5"/>
                </a:rPr>
                <a:t>https://goo.gl/irNrbs</a:t>
              </a:r>
              <a:endParaRPr lang="en-US" sz="1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F2358B-EB40-4DBB-A87A-FC4DDA4FEAC5}"/>
              </a:ext>
            </a:extLst>
          </p:cNvPr>
          <p:cNvGrpSpPr/>
          <p:nvPr/>
        </p:nvGrpSpPr>
        <p:grpSpPr>
          <a:xfrm>
            <a:off x="4757032" y="3484911"/>
            <a:ext cx="3645327" cy="2952043"/>
            <a:chOff x="4757032" y="3484911"/>
            <a:chExt cx="3645327" cy="2952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6CD987-E1CA-4730-9D35-CE04803FF101}"/>
                </a:ext>
              </a:extLst>
            </p:cNvPr>
            <p:cNvSpPr/>
            <p:nvPr/>
          </p:nvSpPr>
          <p:spPr>
            <a:xfrm>
              <a:off x="5441283" y="3484911"/>
              <a:ext cx="2251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Lock Item/Document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ECDEAD-C494-40E7-A885-7D7B5B4CD3D6}"/>
                </a:ext>
              </a:extLst>
            </p:cNvPr>
            <p:cNvSpPr/>
            <p:nvPr/>
          </p:nvSpPr>
          <p:spPr>
            <a:xfrm>
              <a:off x="5655002" y="6129177"/>
              <a:ext cx="18237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6"/>
                </a:rPr>
                <a:t>https://goo.gl/27AC56</a:t>
              </a:r>
              <a:endParaRPr lang="en-US" sz="14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17D05-891E-412E-8EB0-93E8FF67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7032" y="4198384"/>
              <a:ext cx="3645327" cy="1877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6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8F8B9C-218D-451A-B6EC-187FE304D295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963A065-8E2F-4F26-ACAC-035812ABAA3A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About Myself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BADEF-804C-4236-832B-7BDC7D2289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79" y="263051"/>
            <a:ext cx="1827434" cy="1827434"/>
          </a:xfrm>
          <a:prstGeom prst="ellipse">
            <a:avLst/>
          </a:prstGeom>
          <a:ln w="28575" cap="rnd">
            <a:solidFill>
              <a:srgbClr val="0072C6"/>
            </a:solidFill>
          </a:ln>
          <a:effectLst/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280D53D-6BA9-4E65-B774-D3F5B8259B37}"/>
              </a:ext>
            </a:extLst>
          </p:cNvPr>
          <p:cNvGrpSpPr/>
          <p:nvPr/>
        </p:nvGrpSpPr>
        <p:grpSpPr>
          <a:xfrm>
            <a:off x="411479" y="4633884"/>
            <a:ext cx="10974647" cy="1761271"/>
            <a:chOff x="315366" y="3809038"/>
            <a:chExt cx="10974647" cy="17612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CAEB11-823C-449B-B368-F55F3D4A8603}"/>
                </a:ext>
              </a:extLst>
            </p:cNvPr>
            <p:cNvGrpSpPr/>
            <p:nvPr/>
          </p:nvGrpSpPr>
          <p:grpSpPr>
            <a:xfrm>
              <a:off x="411480" y="3809038"/>
              <a:ext cx="2635449" cy="914400"/>
              <a:chOff x="411480" y="3809038"/>
              <a:chExt cx="2635449" cy="9144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7680D9A-20D5-4EC1-8EF4-BA9F05259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480" y="380903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E9C45BF-41DF-4B9D-BC3F-E4BED4BBF700}"/>
                  </a:ext>
                </a:extLst>
              </p:cNvPr>
              <p:cNvSpPr/>
              <p:nvPr/>
            </p:nvSpPr>
            <p:spPr>
              <a:xfrm>
                <a:off x="1325880" y="4081572"/>
                <a:ext cx="1721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hlinkClick r:id="rId4"/>
                  </a:rPr>
                  <a:t>@</a:t>
                </a:r>
                <a:r>
                  <a:rPr lang="en-US" dirty="0" err="1">
                    <a:hlinkClick r:id="rId4"/>
                  </a:rPr>
                  <a:t>alexaterentiev</a:t>
                </a:r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817CE2-018E-4834-90CA-5F3995295D08}"/>
                </a:ext>
              </a:extLst>
            </p:cNvPr>
            <p:cNvGrpSpPr/>
            <p:nvPr/>
          </p:nvGrpSpPr>
          <p:grpSpPr>
            <a:xfrm>
              <a:off x="5891410" y="3926127"/>
              <a:ext cx="3571756" cy="685800"/>
              <a:chOff x="525780" y="4770209"/>
              <a:chExt cx="3571756" cy="6858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96734A-22FC-4058-83DE-B4E56D480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780" y="4770209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FD3ABBA-46E2-45C6-855E-409732586251}"/>
                  </a:ext>
                </a:extLst>
              </p:cNvPr>
              <p:cNvSpPr/>
              <p:nvPr/>
            </p:nvSpPr>
            <p:spPr>
              <a:xfrm>
                <a:off x="1325880" y="4928443"/>
                <a:ext cx="27716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hlinkClick r:id="rId6"/>
                  </a:rPr>
                  <a:t>http://blog.aterentiev.com/</a:t>
                </a:r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AF89E0F-41A7-473E-B1D8-F881BB5AF8D5}"/>
                </a:ext>
              </a:extLst>
            </p:cNvPr>
            <p:cNvGrpSpPr/>
            <p:nvPr/>
          </p:nvGrpSpPr>
          <p:grpSpPr>
            <a:xfrm>
              <a:off x="315366" y="4655909"/>
              <a:ext cx="4093414" cy="914400"/>
              <a:chOff x="5709751" y="3809038"/>
              <a:chExt cx="4093414" cy="9144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77F09D-32C5-4B09-ADA0-68EB7537F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9751" y="3809038"/>
                <a:ext cx="1100030" cy="9144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9A08B20-9D5B-4938-88BD-30136149C6BD}"/>
                  </a:ext>
                </a:extLst>
              </p:cNvPr>
              <p:cNvSpPr/>
              <p:nvPr/>
            </p:nvSpPr>
            <p:spPr>
              <a:xfrm>
                <a:off x="6809781" y="4081572"/>
                <a:ext cx="29933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hlinkClick r:id="rId8"/>
                  </a:rPr>
                  <a:t>https://github.com/AJIXuMuK</a:t>
                </a:r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7407B1-95A4-4E98-91A3-D30E8F132EAB}"/>
                </a:ext>
              </a:extLst>
            </p:cNvPr>
            <p:cNvGrpSpPr/>
            <p:nvPr/>
          </p:nvGrpSpPr>
          <p:grpSpPr>
            <a:xfrm>
              <a:off x="5802566" y="4655909"/>
              <a:ext cx="5487447" cy="914400"/>
              <a:chOff x="5802566" y="4655909"/>
              <a:chExt cx="5487447" cy="9144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8033A24-EDF6-4D39-88AF-54B58AC5E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2566" y="46559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9FC2FBB-0BAC-4BAE-B2C7-98602C95714F}"/>
                  </a:ext>
                </a:extLst>
              </p:cNvPr>
              <p:cNvSpPr/>
              <p:nvPr/>
            </p:nvSpPr>
            <p:spPr>
              <a:xfrm>
                <a:off x="6716966" y="4928443"/>
                <a:ext cx="45730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hlinkClick r:id="rId10"/>
                  </a:rPr>
                  <a:t>https://www.linkedin.com/in/alekseiterentiev/</a:t>
                </a:r>
                <a:endParaRPr lang="en-US" dirty="0"/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632164B-9726-4E8C-96B8-BDBF0CCC0D39}"/>
              </a:ext>
            </a:extLst>
          </p:cNvPr>
          <p:cNvSpPr txBox="1"/>
          <p:nvPr/>
        </p:nvSpPr>
        <p:spPr>
          <a:xfrm flipH="1">
            <a:off x="411479" y="1579461"/>
            <a:ext cx="8570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 years of experience with SharePoint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926CFF-C387-4444-A7E7-B39C3B504AC5}"/>
              </a:ext>
            </a:extLst>
          </p:cNvPr>
          <p:cNvSpPr txBox="1"/>
          <p:nvPr/>
        </p:nvSpPr>
        <p:spPr>
          <a:xfrm flipH="1">
            <a:off x="411479" y="2555818"/>
            <a:ext cx="938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 dirty="0"/>
              <a:t>Leading development of multiple SharePoint products sold worldwide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A95E6-E46C-4758-8814-B86F066F6B8E}"/>
              </a:ext>
            </a:extLst>
          </p:cNvPr>
          <p:cNvSpPr txBox="1"/>
          <p:nvPr/>
        </p:nvSpPr>
        <p:spPr>
          <a:xfrm flipH="1">
            <a:off x="411479" y="2070675"/>
            <a:ext cx="1017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Expert in Front-end development and modern web development toolchain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0A791B-2FAE-4515-A7C4-B37DA333D248}"/>
              </a:ext>
            </a:extLst>
          </p:cNvPr>
          <p:cNvSpPr txBox="1"/>
          <p:nvPr/>
        </p:nvSpPr>
        <p:spPr>
          <a:xfrm flipH="1">
            <a:off x="411480" y="3033357"/>
            <a:ext cx="8570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 dirty="0"/>
              <a:t>Regular contributor to SharePoint Patterns and Practices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841A5E-1F4B-4107-A06E-0E9930A8150C}"/>
              </a:ext>
            </a:extLst>
          </p:cNvPr>
          <p:cNvSpPr txBox="1"/>
          <p:nvPr/>
        </p:nvSpPr>
        <p:spPr>
          <a:xfrm flipH="1">
            <a:off x="411480" y="3517989"/>
            <a:ext cx="107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Awarded with 1st prize award during invite-only SharePoint Dev Kitchen March 2017 event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EF8D18-6EC4-4E6B-B35D-BA294B0CAD82}"/>
              </a:ext>
            </a:extLst>
          </p:cNvPr>
          <p:cNvSpPr txBox="1"/>
          <p:nvPr/>
        </p:nvSpPr>
        <p:spPr>
          <a:xfrm flipH="1">
            <a:off x="411484" y="3990988"/>
            <a:ext cx="1070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2017 European SharePoint Community Awards Finalist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FD3ECE-E408-4E68-9885-66444DF59915}"/>
              </a:ext>
            </a:extLst>
          </p:cNvPr>
          <p:cNvSpPr txBox="1"/>
          <p:nvPr/>
        </p:nvSpPr>
        <p:spPr>
          <a:xfrm flipH="1">
            <a:off x="411480" y="1097786"/>
            <a:ext cx="8570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Custom solutions architect and lead developer in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Sharepointalist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9675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Extensions: Field Customizer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97ED0CB-8ABC-4BF0-9CB9-C8028C379DAC}"/>
              </a:ext>
            </a:extLst>
          </p:cNvPr>
          <p:cNvGrpSpPr/>
          <p:nvPr/>
        </p:nvGrpSpPr>
        <p:grpSpPr>
          <a:xfrm>
            <a:off x="411480" y="1097280"/>
            <a:ext cx="5407844" cy="892552"/>
            <a:chOff x="457200" y="1316182"/>
            <a:chExt cx="5407844" cy="89255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82CFBF-C777-4309-AD23-4854E1B12E63}"/>
                </a:ext>
              </a:extLst>
            </p:cNvPr>
            <p:cNvSpPr txBox="1"/>
            <p:nvPr/>
          </p:nvSpPr>
          <p:spPr>
            <a:xfrm>
              <a:off x="457200" y="1316182"/>
              <a:ext cx="128592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Purpose: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E43508D-24C0-47AD-9709-F9FD48E2E6F6}"/>
                </a:ext>
              </a:extLst>
            </p:cNvPr>
            <p:cNvSpPr txBox="1"/>
            <p:nvPr/>
          </p:nvSpPr>
          <p:spPr>
            <a:xfrm>
              <a:off x="652964" y="1762458"/>
              <a:ext cx="521208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Provide custom experience to </a:t>
              </a:r>
              <a:r>
                <a:rPr lang="en-US" sz="23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 field</a:t>
              </a:r>
              <a:endPara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9142A8-6C68-489E-9BEC-F0FEF599ABEE}"/>
              </a:ext>
            </a:extLst>
          </p:cNvPr>
          <p:cNvGrpSpPr/>
          <p:nvPr/>
        </p:nvGrpSpPr>
        <p:grpSpPr>
          <a:xfrm>
            <a:off x="6190488" y="1097280"/>
            <a:ext cx="4629472" cy="892552"/>
            <a:chOff x="457200" y="1316182"/>
            <a:chExt cx="4629472" cy="8925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025CA1-C04A-4CEA-B5D6-F93DE20FC6DD}"/>
                </a:ext>
              </a:extLst>
            </p:cNvPr>
            <p:cNvSpPr txBox="1"/>
            <p:nvPr/>
          </p:nvSpPr>
          <p:spPr>
            <a:xfrm>
              <a:off x="457200" y="1316182"/>
              <a:ext cx="4629472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Parallel with classic SharePoint Dev: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A9596C-9E0E-4864-A5A8-C0CB0F3C5A3B}"/>
                </a:ext>
              </a:extLst>
            </p:cNvPr>
            <p:cNvSpPr txBox="1"/>
            <p:nvPr/>
          </p:nvSpPr>
          <p:spPr>
            <a:xfrm>
              <a:off x="612877" y="1762458"/>
              <a:ext cx="196239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Field </a:t>
              </a:r>
              <a:r>
                <a:rPr lang="en-US" sz="23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JSLink</a:t>
              </a:r>
              <a:endPara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EA2AFE1-D39C-466B-8CF9-2EA711EC99B9}"/>
              </a:ext>
            </a:extLst>
          </p:cNvPr>
          <p:cNvSpPr txBox="1"/>
          <p:nvPr/>
        </p:nvSpPr>
        <p:spPr>
          <a:xfrm>
            <a:off x="411480" y="2343775"/>
            <a:ext cx="26180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case examples: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E197E-8091-4D6B-A575-D0440E26A272}"/>
              </a:ext>
            </a:extLst>
          </p:cNvPr>
          <p:cNvGrpSpPr/>
          <p:nvPr/>
        </p:nvGrpSpPr>
        <p:grpSpPr>
          <a:xfrm>
            <a:off x="4780195" y="2821546"/>
            <a:ext cx="2266318" cy="2521839"/>
            <a:chOff x="4820282" y="3214022"/>
            <a:chExt cx="2266318" cy="25218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EDD46C-CFF7-484F-AEAB-4815D166D221}"/>
                </a:ext>
              </a:extLst>
            </p:cNvPr>
            <p:cNvSpPr/>
            <p:nvPr/>
          </p:nvSpPr>
          <p:spPr>
            <a:xfrm>
              <a:off x="5205818" y="3214022"/>
              <a:ext cx="14952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SSN-masking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94585F-D3AA-4757-A178-354BA386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0282" y="3734510"/>
              <a:ext cx="2266318" cy="200135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244EB87-5E67-468C-B006-3DC48E499869}"/>
              </a:ext>
            </a:extLst>
          </p:cNvPr>
          <p:cNvSpPr/>
          <p:nvPr/>
        </p:nvSpPr>
        <p:spPr>
          <a:xfrm flipH="1">
            <a:off x="3561907" y="2806157"/>
            <a:ext cx="45719" cy="29304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7A1552-B51D-4DB2-9E54-52512DC5C7DC}"/>
              </a:ext>
            </a:extLst>
          </p:cNvPr>
          <p:cNvSpPr/>
          <p:nvPr/>
        </p:nvSpPr>
        <p:spPr>
          <a:xfrm flipH="1">
            <a:off x="7867299" y="2806157"/>
            <a:ext cx="45719" cy="29304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25A4D8-910C-4B1D-87D7-6734EE33AAE3}"/>
              </a:ext>
            </a:extLst>
          </p:cNvPr>
          <p:cNvGrpSpPr/>
          <p:nvPr/>
        </p:nvGrpSpPr>
        <p:grpSpPr>
          <a:xfrm>
            <a:off x="411480" y="2825990"/>
            <a:ext cx="2133616" cy="2910602"/>
            <a:chOff x="411480" y="2825990"/>
            <a:chExt cx="2133616" cy="29106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8A533D-1456-4CE6-BAAF-C02A0E295981}"/>
                </a:ext>
              </a:extLst>
            </p:cNvPr>
            <p:cNvGrpSpPr/>
            <p:nvPr/>
          </p:nvGrpSpPr>
          <p:grpSpPr>
            <a:xfrm>
              <a:off x="411480" y="2825990"/>
              <a:ext cx="2133616" cy="2573459"/>
              <a:chOff x="451567" y="3187688"/>
              <a:chExt cx="2133616" cy="257345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F8BC42-0F8F-4950-862A-B101400C8B4E}"/>
                  </a:ext>
                </a:extLst>
              </p:cNvPr>
              <p:cNvSpPr txBox="1"/>
              <p:nvPr/>
            </p:nvSpPr>
            <p:spPr>
              <a:xfrm>
                <a:off x="812797" y="3187688"/>
                <a:ext cx="1411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Color-coding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E49AA7-D6A1-4C44-A400-1EEA9DF3A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567" y="3703732"/>
                <a:ext cx="2133616" cy="2057415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64F0-3701-4147-BF66-F3B8E06EA632}"/>
                </a:ext>
              </a:extLst>
            </p:cNvPr>
            <p:cNvSpPr/>
            <p:nvPr/>
          </p:nvSpPr>
          <p:spPr>
            <a:xfrm>
              <a:off x="583395" y="5428815"/>
              <a:ext cx="17897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4"/>
                </a:rPr>
                <a:t>https://goo.gl/QAzrk2</a:t>
              </a:r>
              <a:endParaRPr lang="en-US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9405B3-F382-42FA-8B68-D81E108835C2}"/>
              </a:ext>
            </a:extLst>
          </p:cNvPr>
          <p:cNvGrpSpPr/>
          <p:nvPr/>
        </p:nvGrpSpPr>
        <p:grpSpPr>
          <a:xfrm>
            <a:off x="8929833" y="2819779"/>
            <a:ext cx="2566643" cy="2916813"/>
            <a:chOff x="8929833" y="2819779"/>
            <a:chExt cx="2566643" cy="29168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102BC6-AAF0-49A0-8B39-1A3372B97AB4}"/>
                </a:ext>
              </a:extLst>
            </p:cNvPr>
            <p:cNvGrpSpPr/>
            <p:nvPr/>
          </p:nvGrpSpPr>
          <p:grpSpPr>
            <a:xfrm>
              <a:off x="8929833" y="2819779"/>
              <a:ext cx="2566643" cy="2570526"/>
              <a:chOff x="8969920" y="3212255"/>
              <a:chExt cx="2566643" cy="257052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F1D2B0-4ABD-485D-9A49-DAEB914D6F12}"/>
                  </a:ext>
                </a:extLst>
              </p:cNvPr>
              <p:cNvSpPr/>
              <p:nvPr/>
            </p:nvSpPr>
            <p:spPr>
              <a:xfrm>
                <a:off x="9092410" y="3212255"/>
                <a:ext cx="23216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Inline editing controls</a:t>
                </a:r>
                <a:endParaRPr lang="en-US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7914D09-74C4-4A71-B12C-857F33F0A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9920" y="3734511"/>
                <a:ext cx="2566643" cy="204827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  <a:effectLst/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24AD55-9B15-4464-BCF4-27A4B5224B9F}"/>
                </a:ext>
              </a:extLst>
            </p:cNvPr>
            <p:cNvSpPr/>
            <p:nvPr/>
          </p:nvSpPr>
          <p:spPr>
            <a:xfrm>
              <a:off x="9283796" y="5428815"/>
              <a:ext cx="18587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6"/>
                </a:rPr>
                <a:t>https://goo.gl/SdQNdP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96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Extensions: Applying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87FDC3-2289-4B66-987C-E1EE66574792}"/>
              </a:ext>
            </a:extLst>
          </p:cNvPr>
          <p:cNvGrpSpPr/>
          <p:nvPr/>
        </p:nvGrpSpPr>
        <p:grpSpPr>
          <a:xfrm>
            <a:off x="451566" y="1279146"/>
            <a:ext cx="11311058" cy="2230572"/>
            <a:chOff x="451566" y="1279146"/>
            <a:chExt cx="11311058" cy="22305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D16C6B-0ECB-476E-94E6-7AE5DDE8EBEC}"/>
                </a:ext>
              </a:extLst>
            </p:cNvPr>
            <p:cNvGrpSpPr/>
            <p:nvPr/>
          </p:nvGrpSpPr>
          <p:grpSpPr>
            <a:xfrm>
              <a:off x="451566" y="1279146"/>
              <a:ext cx="8540151" cy="1565768"/>
              <a:chOff x="451566" y="1279146"/>
              <a:chExt cx="8540151" cy="156576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A9596C-9E0E-4864-A5A8-C0CB0F3C5A3B}"/>
                  </a:ext>
                </a:extLst>
              </p:cNvPr>
              <p:cNvSpPr txBox="1"/>
              <p:nvPr/>
            </p:nvSpPr>
            <p:spPr>
              <a:xfrm>
                <a:off x="451566" y="1279146"/>
                <a:ext cx="2956322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en-US" sz="23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Feature Framework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B5A64F0-33EA-4B6D-A578-BD0D70126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1566" y="1817899"/>
                <a:ext cx="8540151" cy="1027015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36EA9-395D-48F9-88EB-23CE939F6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020" y="2724549"/>
              <a:ext cx="6728604" cy="785169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156ACC-588D-460F-8E1B-624595D2244D}"/>
              </a:ext>
            </a:extLst>
          </p:cNvPr>
          <p:cNvGrpSpPr/>
          <p:nvPr/>
        </p:nvGrpSpPr>
        <p:grpSpPr>
          <a:xfrm>
            <a:off x="451566" y="3753718"/>
            <a:ext cx="4914499" cy="2593380"/>
            <a:chOff x="451566" y="3753718"/>
            <a:chExt cx="4914499" cy="259338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859612-694E-4F74-9A66-1C4457330BEC}"/>
                </a:ext>
              </a:extLst>
            </p:cNvPr>
            <p:cNvSpPr txBox="1"/>
            <p:nvPr/>
          </p:nvSpPr>
          <p:spPr>
            <a:xfrm>
              <a:off x="451566" y="3753718"/>
              <a:ext cx="218681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CSOM/JSOM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FD3B68-511A-412C-8527-8A296FC53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566" y="4301444"/>
              <a:ext cx="4914499" cy="204565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928AB0-8F9C-4CF5-B6DB-4E4E7902DFA9}"/>
              </a:ext>
            </a:extLst>
          </p:cNvPr>
          <p:cNvGrpSpPr/>
          <p:nvPr/>
        </p:nvGrpSpPr>
        <p:grpSpPr>
          <a:xfrm>
            <a:off x="5835929" y="3753718"/>
            <a:ext cx="5926695" cy="2593380"/>
            <a:chOff x="5835929" y="3753718"/>
            <a:chExt cx="5926695" cy="259338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24D954-E65F-4A0D-B4A4-59C321F3B037}"/>
                </a:ext>
              </a:extLst>
            </p:cNvPr>
            <p:cNvSpPr txBox="1"/>
            <p:nvPr/>
          </p:nvSpPr>
          <p:spPr>
            <a:xfrm>
              <a:off x="5835930" y="3753718"/>
              <a:ext cx="190674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23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PowerShell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0A35DB-98B0-4514-B46B-1D87F695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5929" y="4301444"/>
              <a:ext cx="5926695" cy="204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A0157BA-1987-49CE-8202-5010A986739A}"/>
              </a:ext>
            </a:extLst>
          </p:cNvPr>
          <p:cNvSpPr/>
          <p:nvPr/>
        </p:nvSpPr>
        <p:spPr>
          <a:xfrm>
            <a:off x="923544" y="2671008"/>
            <a:ext cx="7311807" cy="461666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D5A5E-05B1-49A8-86D7-C698A4D61B32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47C0F1-B621-41E3-912F-B34D3A2B8BB8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Extension Demos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6377-7272-4EF2-B353-CD14A78B4100}"/>
              </a:ext>
            </a:extLst>
          </p:cNvPr>
          <p:cNvSpPr txBox="1"/>
          <p:nvPr/>
        </p:nvSpPr>
        <p:spPr>
          <a:xfrm>
            <a:off x="1142372" y="1274409"/>
            <a:ext cx="679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SharePoint Framework?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FAB5-6848-4CDE-8C8C-71AC658B5CE8}"/>
              </a:ext>
            </a:extLst>
          </p:cNvPr>
          <p:cNvSpPr/>
          <p:nvPr/>
        </p:nvSpPr>
        <p:spPr>
          <a:xfrm>
            <a:off x="1142372" y="1736074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Development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D10BB-2220-43F2-8C99-971C3A1A9F9B}"/>
              </a:ext>
            </a:extLst>
          </p:cNvPr>
          <p:cNvSpPr/>
          <p:nvPr/>
        </p:nvSpPr>
        <p:spPr>
          <a:xfrm>
            <a:off x="1142372" y="2203541"/>
            <a:ext cx="7256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B2E15-8ECE-48C9-8F28-8E769B5F7ECB}"/>
              </a:ext>
            </a:extLst>
          </p:cNvPr>
          <p:cNvSpPr/>
          <p:nvPr/>
        </p:nvSpPr>
        <p:spPr>
          <a:xfrm>
            <a:off x="1142372" y="2671008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Demos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79994-EE19-4AAD-885A-57E0FE5FFFA4}"/>
              </a:ext>
            </a:extLst>
          </p:cNvPr>
          <p:cNvSpPr/>
          <p:nvPr/>
        </p:nvSpPr>
        <p:spPr>
          <a:xfrm>
            <a:off x="877825" y="1274408"/>
            <a:ext cx="45719" cy="1858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A6A4C9-A3C4-4A71-BF9D-6FC41C06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85" y="2310637"/>
            <a:ext cx="3415346" cy="4297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3B18DE-328F-4AA4-9A73-88033070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24" y="3462311"/>
            <a:ext cx="4653502" cy="31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9CD708B-0653-4E73-8237-3B1D6866D3AF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Field Customizer 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EF9CD-9E58-482A-81CB-F77488B5A99B}"/>
              </a:ext>
            </a:extLst>
          </p:cNvPr>
          <p:cNvSpPr txBox="1"/>
          <p:nvPr/>
        </p:nvSpPr>
        <p:spPr>
          <a:xfrm>
            <a:off x="411245" y="3028890"/>
            <a:ext cx="754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https://github.com/AJIXuMuK/demos/tree/master/field-customizer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81E53-50D1-47E8-B0DF-59879A0F5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55" y="146304"/>
            <a:ext cx="4071903" cy="65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Resources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CA9B01-01C4-4334-AE7F-7DD72B38007A}"/>
              </a:ext>
            </a:extLst>
          </p:cNvPr>
          <p:cNvGrpSpPr/>
          <p:nvPr/>
        </p:nvGrpSpPr>
        <p:grpSpPr>
          <a:xfrm>
            <a:off x="411480" y="1005840"/>
            <a:ext cx="11476519" cy="5325371"/>
            <a:chOff x="411480" y="1005840"/>
            <a:chExt cx="11476519" cy="53253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696075-68D9-4DED-B79B-60580DF25FA8}"/>
                </a:ext>
              </a:extLst>
            </p:cNvPr>
            <p:cNvGrpSpPr/>
            <p:nvPr/>
          </p:nvGrpSpPr>
          <p:grpSpPr>
            <a:xfrm>
              <a:off x="411480" y="1005840"/>
              <a:ext cx="11476519" cy="5325370"/>
              <a:chOff x="411480" y="1097170"/>
              <a:chExt cx="11476519" cy="532537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FBF9B01-2394-421F-BF41-0C61BC3424C1}"/>
                  </a:ext>
                </a:extLst>
              </p:cNvPr>
              <p:cNvSpPr/>
              <p:nvPr/>
            </p:nvSpPr>
            <p:spPr>
              <a:xfrm>
                <a:off x="667176" y="1539468"/>
                <a:ext cx="112208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2"/>
                  </a:rPr>
                  <a:t>https://docs.microsoft.com/en-us/sharepoint/dev/spfx/sharepoint-framework-overview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main documentation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6D557-A4CE-4B2D-8D48-193E6CBFB353}"/>
                  </a:ext>
                </a:extLst>
              </p:cNvPr>
              <p:cNvSpPr txBox="1"/>
              <p:nvPr/>
            </p:nvSpPr>
            <p:spPr>
              <a:xfrm>
                <a:off x="411480" y="1097170"/>
                <a:ext cx="214994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Documentation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2BDA85-C42E-490B-AA6A-A92B692B9C40}"/>
                  </a:ext>
                </a:extLst>
              </p:cNvPr>
              <p:cNvSpPr/>
              <p:nvPr/>
            </p:nvSpPr>
            <p:spPr>
              <a:xfrm>
                <a:off x="667176" y="1916340"/>
                <a:ext cx="56024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3"/>
                  </a:rPr>
                  <a:t>https://github.com/SharePoint/sp-dev-docs/wiki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Wiki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730DB2-F7B4-4314-A1ED-EB4F2BDBB23A}"/>
                  </a:ext>
                </a:extLst>
              </p:cNvPr>
              <p:cNvSpPr txBox="1"/>
              <p:nvPr/>
            </p:nvSpPr>
            <p:spPr>
              <a:xfrm>
                <a:off x="411480" y="2346104"/>
                <a:ext cx="3075073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Updates and Feedback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F023458-8920-4DF1-8BE6-947D2D850165}"/>
                  </a:ext>
                </a:extLst>
              </p:cNvPr>
              <p:cNvSpPr/>
              <p:nvPr/>
            </p:nvSpPr>
            <p:spPr>
              <a:xfrm>
                <a:off x="674444" y="2792380"/>
                <a:ext cx="49017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Follow 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4"/>
                  </a:rPr>
                  <a:t>@SharePoint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5"/>
                  </a:rPr>
                  <a:t>@</a:t>
                </a:r>
                <a:r>
                  <a:rPr lang="en-US" dirty="0" err="1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5"/>
                  </a:rPr>
                  <a:t>OfficeDev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on Twitter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155CE1-609D-4B6E-85E8-072692FA593E}"/>
                  </a:ext>
                </a:extLst>
              </p:cNvPr>
              <p:cNvSpPr/>
              <p:nvPr/>
            </p:nvSpPr>
            <p:spPr>
              <a:xfrm>
                <a:off x="674444" y="3171372"/>
                <a:ext cx="5566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6"/>
                  </a:rPr>
                  <a:t>http://dev.office.com/blogs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Office Development Blog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6DB92C-4716-4BF8-9AE1-6357CEE44DB3}"/>
                  </a:ext>
                </a:extLst>
              </p:cNvPr>
              <p:cNvSpPr/>
              <p:nvPr/>
            </p:nvSpPr>
            <p:spPr>
              <a:xfrm>
                <a:off x="674444" y="3550364"/>
                <a:ext cx="88799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7"/>
                  </a:rPr>
                  <a:t>https://github.com/SharePoint/sp-dev-docs/issues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Repository for issues and questions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923D9E7-9BD4-434E-8F6B-5AEFF1085B85}"/>
                  </a:ext>
                </a:extLst>
              </p:cNvPr>
              <p:cNvSpPr/>
              <p:nvPr/>
            </p:nvSpPr>
            <p:spPr>
              <a:xfrm>
                <a:off x="674444" y="3927236"/>
                <a:ext cx="109393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8"/>
                  </a:rPr>
                  <a:t>https://sharepoint.uservoice.com/forums/329220-sharepoint-dev-platform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features/improvements requests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862A47-7880-40A1-BF27-753B9834E612}"/>
                  </a:ext>
                </a:extLst>
              </p:cNvPr>
              <p:cNvSpPr txBox="1"/>
              <p:nvPr/>
            </p:nvSpPr>
            <p:spPr>
              <a:xfrm>
                <a:off x="411480" y="4745233"/>
                <a:ext cx="408361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Office Dev Patterns &amp; Practices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1E2880F-850D-4B15-AC00-08BEE03B2278}"/>
                  </a:ext>
                </a:extLst>
              </p:cNvPr>
              <p:cNvSpPr/>
              <p:nvPr/>
            </p:nvSpPr>
            <p:spPr>
              <a:xfrm>
                <a:off x="674444" y="5181400"/>
                <a:ext cx="67227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9"/>
                  </a:rPr>
                  <a:t>https://aka.ms/sppnp</a:t>
                </a:r>
                <a:r>
                  <a:rPr lang="en-US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- entry point to all SharePoint PnP resources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2F51E1-3BC2-4E2F-80EC-1AC3949DB364}"/>
                  </a:ext>
                </a:extLst>
              </p:cNvPr>
              <p:cNvSpPr txBox="1"/>
              <p:nvPr/>
            </p:nvSpPr>
            <p:spPr>
              <a:xfrm>
                <a:off x="411480" y="5633906"/>
                <a:ext cx="108234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GitHub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F7ACD8-5B09-4D09-9855-309ACA298BA5}"/>
                  </a:ext>
                </a:extLst>
              </p:cNvPr>
              <p:cNvSpPr/>
              <p:nvPr/>
            </p:nvSpPr>
            <p:spPr>
              <a:xfrm>
                <a:off x="674444" y="6053208"/>
                <a:ext cx="9610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10"/>
                  </a:rPr>
                  <a:t>https://github.com/SharePoint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SharePoint GitHub profile with PnP, </a:t>
                </a:r>
                <a:r>
                  <a:rPr lang="en-US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SPFx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some other repos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00A0B0-A930-4608-AB4C-CD439804098C}"/>
                  </a:ext>
                </a:extLst>
              </p:cNvPr>
              <p:cNvSpPr/>
              <p:nvPr/>
            </p:nvSpPr>
            <p:spPr>
              <a:xfrm>
                <a:off x="674444" y="4306651"/>
                <a:ext cx="109393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11"/>
                  </a:rPr>
                  <a:t>https://techcommunity.microsoft.com/t5/SharePoint-Blog/bg-p/SPBlog</a:t>
                </a:r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- The SharePoint Community Blog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044AC8-B3CC-4791-A766-BD200C7A60BB}"/>
                  </a:ext>
                </a:extLst>
              </p:cNvPr>
              <p:cNvSpPr/>
              <p:nvPr/>
            </p:nvSpPr>
            <p:spPr>
              <a:xfrm flipH="1">
                <a:off x="615349" y="1539469"/>
                <a:ext cx="45719" cy="74620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92798E-6B4F-46C6-BB6D-C715130E3151}"/>
                  </a:ext>
                </a:extLst>
              </p:cNvPr>
              <p:cNvSpPr/>
              <p:nvPr/>
            </p:nvSpPr>
            <p:spPr>
              <a:xfrm flipH="1">
                <a:off x="615344" y="2792379"/>
                <a:ext cx="45719" cy="18733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CC9373-1539-44E1-B2F8-8669046D727A}"/>
                  </a:ext>
                </a:extLst>
              </p:cNvPr>
              <p:cNvSpPr/>
              <p:nvPr/>
            </p:nvSpPr>
            <p:spPr>
              <a:xfrm flipH="1">
                <a:off x="615342" y="5177630"/>
                <a:ext cx="45719" cy="37310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066EAD-08F5-42F2-A920-D26F91442931}"/>
                </a:ext>
              </a:extLst>
            </p:cNvPr>
            <p:cNvSpPr/>
            <p:nvPr/>
          </p:nvSpPr>
          <p:spPr>
            <a:xfrm flipH="1">
              <a:off x="615341" y="5988853"/>
              <a:ext cx="45719" cy="3423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94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5720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Q&amp;A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03EDA-8C5B-4CAA-A6D9-8330896BC0E7}"/>
              </a:ext>
            </a:extLst>
          </p:cNvPr>
          <p:cNvGrpSpPr/>
          <p:nvPr/>
        </p:nvGrpSpPr>
        <p:grpSpPr>
          <a:xfrm>
            <a:off x="4525542" y="1907661"/>
            <a:ext cx="3146216" cy="3146216"/>
            <a:chOff x="275482" y="4316707"/>
            <a:chExt cx="2076155" cy="20761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F11474-CCD3-485F-BD3F-CF5F04C77860}"/>
                </a:ext>
              </a:extLst>
            </p:cNvPr>
            <p:cNvSpPr/>
            <p:nvPr/>
          </p:nvSpPr>
          <p:spPr bwMode="auto">
            <a:xfrm>
              <a:off x="275482" y="4316707"/>
              <a:ext cx="2076155" cy="207615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72C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0" rIns="0" bIns="4663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29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D248482-C1D5-42CC-BD9F-18EF509F64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805" y="4696066"/>
              <a:ext cx="809510" cy="1317438"/>
            </a:xfrm>
            <a:custGeom>
              <a:avLst/>
              <a:gdLst>
                <a:gd name="T0" fmla="*/ 106 w 213"/>
                <a:gd name="T1" fmla="*/ 224 h 348"/>
                <a:gd name="T2" fmla="*/ 159 w 213"/>
                <a:gd name="T3" fmla="*/ 171 h 348"/>
                <a:gd name="T4" fmla="*/ 159 w 213"/>
                <a:gd name="T5" fmla="*/ 53 h 348"/>
                <a:gd name="T6" fmla="*/ 106 w 213"/>
                <a:gd name="T7" fmla="*/ 0 h 348"/>
                <a:gd name="T8" fmla="*/ 54 w 213"/>
                <a:gd name="T9" fmla="*/ 53 h 348"/>
                <a:gd name="T10" fmla="*/ 54 w 213"/>
                <a:gd name="T11" fmla="*/ 171 h 348"/>
                <a:gd name="T12" fmla="*/ 106 w 213"/>
                <a:gd name="T13" fmla="*/ 224 h 348"/>
                <a:gd name="T14" fmla="*/ 78 w 213"/>
                <a:gd name="T15" fmla="*/ 53 h 348"/>
                <a:gd name="T16" fmla="*/ 106 w 213"/>
                <a:gd name="T17" fmla="*/ 24 h 348"/>
                <a:gd name="T18" fmla="*/ 135 w 213"/>
                <a:gd name="T19" fmla="*/ 53 h 348"/>
                <a:gd name="T20" fmla="*/ 135 w 213"/>
                <a:gd name="T21" fmla="*/ 171 h 348"/>
                <a:gd name="T22" fmla="*/ 106 w 213"/>
                <a:gd name="T23" fmla="*/ 200 h 348"/>
                <a:gd name="T24" fmla="*/ 78 w 213"/>
                <a:gd name="T25" fmla="*/ 171 h 348"/>
                <a:gd name="T26" fmla="*/ 78 w 213"/>
                <a:gd name="T27" fmla="*/ 53 h 348"/>
                <a:gd name="T28" fmla="*/ 213 w 213"/>
                <a:gd name="T29" fmla="*/ 137 h 348"/>
                <a:gd name="T30" fmla="*/ 213 w 213"/>
                <a:gd name="T31" fmla="*/ 182 h 348"/>
                <a:gd name="T32" fmla="*/ 124 w 213"/>
                <a:gd name="T33" fmla="*/ 277 h 348"/>
                <a:gd name="T34" fmla="*/ 124 w 213"/>
                <a:gd name="T35" fmla="*/ 313 h 348"/>
                <a:gd name="T36" fmla="*/ 177 w 213"/>
                <a:gd name="T37" fmla="*/ 313 h 348"/>
                <a:gd name="T38" fmla="*/ 177 w 213"/>
                <a:gd name="T39" fmla="*/ 348 h 348"/>
                <a:gd name="T40" fmla="*/ 35 w 213"/>
                <a:gd name="T41" fmla="*/ 348 h 348"/>
                <a:gd name="T42" fmla="*/ 35 w 213"/>
                <a:gd name="T43" fmla="*/ 313 h 348"/>
                <a:gd name="T44" fmla="*/ 89 w 213"/>
                <a:gd name="T45" fmla="*/ 313 h 348"/>
                <a:gd name="T46" fmla="*/ 89 w 213"/>
                <a:gd name="T47" fmla="*/ 277 h 348"/>
                <a:gd name="T48" fmla="*/ 0 w 213"/>
                <a:gd name="T49" fmla="*/ 182 h 348"/>
                <a:gd name="T50" fmla="*/ 0 w 213"/>
                <a:gd name="T51" fmla="*/ 137 h 348"/>
                <a:gd name="T52" fmla="*/ 34 w 213"/>
                <a:gd name="T53" fmla="*/ 137 h 348"/>
                <a:gd name="T54" fmla="*/ 34 w 213"/>
                <a:gd name="T55" fmla="*/ 182 h 348"/>
                <a:gd name="T56" fmla="*/ 94 w 213"/>
                <a:gd name="T57" fmla="*/ 242 h 348"/>
                <a:gd name="T58" fmla="*/ 118 w 213"/>
                <a:gd name="T59" fmla="*/ 242 h 348"/>
                <a:gd name="T60" fmla="*/ 178 w 213"/>
                <a:gd name="T61" fmla="*/ 182 h 348"/>
                <a:gd name="T62" fmla="*/ 178 w 213"/>
                <a:gd name="T63" fmla="*/ 137 h 348"/>
                <a:gd name="T64" fmla="*/ 213 w 213"/>
                <a:gd name="T65" fmla="*/ 137 h 348"/>
                <a:gd name="T66" fmla="*/ 103 w 213"/>
                <a:gd name="T67" fmla="*/ 67 h 348"/>
                <a:gd name="T68" fmla="*/ 95 w 213"/>
                <a:gd name="T69" fmla="*/ 75 h 348"/>
                <a:gd name="T70" fmla="*/ 87 w 213"/>
                <a:gd name="T71" fmla="*/ 67 h 348"/>
                <a:gd name="T72" fmla="*/ 95 w 213"/>
                <a:gd name="T73" fmla="*/ 59 h 348"/>
                <a:gd name="T74" fmla="*/ 103 w 213"/>
                <a:gd name="T75" fmla="*/ 67 h 348"/>
                <a:gd name="T76" fmla="*/ 103 w 213"/>
                <a:gd name="T77" fmla="*/ 90 h 348"/>
                <a:gd name="T78" fmla="*/ 95 w 213"/>
                <a:gd name="T79" fmla="*/ 98 h 348"/>
                <a:gd name="T80" fmla="*/ 87 w 213"/>
                <a:gd name="T81" fmla="*/ 90 h 348"/>
                <a:gd name="T82" fmla="*/ 95 w 213"/>
                <a:gd name="T83" fmla="*/ 82 h 348"/>
                <a:gd name="T84" fmla="*/ 103 w 213"/>
                <a:gd name="T85" fmla="*/ 90 h 348"/>
                <a:gd name="T86" fmla="*/ 126 w 213"/>
                <a:gd name="T87" fmla="*/ 67 h 348"/>
                <a:gd name="T88" fmla="*/ 118 w 213"/>
                <a:gd name="T89" fmla="*/ 75 h 348"/>
                <a:gd name="T90" fmla="*/ 110 w 213"/>
                <a:gd name="T91" fmla="*/ 67 h 348"/>
                <a:gd name="T92" fmla="*/ 118 w 213"/>
                <a:gd name="T93" fmla="*/ 59 h 348"/>
                <a:gd name="T94" fmla="*/ 126 w 213"/>
                <a:gd name="T95" fmla="*/ 67 h 348"/>
                <a:gd name="T96" fmla="*/ 126 w 213"/>
                <a:gd name="T97" fmla="*/ 90 h 348"/>
                <a:gd name="T98" fmla="*/ 118 w 213"/>
                <a:gd name="T99" fmla="*/ 98 h 348"/>
                <a:gd name="T100" fmla="*/ 110 w 213"/>
                <a:gd name="T101" fmla="*/ 90 h 348"/>
                <a:gd name="T102" fmla="*/ 118 w 213"/>
                <a:gd name="T103" fmla="*/ 82 h 348"/>
                <a:gd name="T104" fmla="*/ 126 w 213"/>
                <a:gd name="T105" fmla="*/ 90 h 348"/>
                <a:gd name="T106" fmla="*/ 103 w 213"/>
                <a:gd name="T107" fmla="*/ 112 h 348"/>
                <a:gd name="T108" fmla="*/ 95 w 213"/>
                <a:gd name="T109" fmla="*/ 120 h 348"/>
                <a:gd name="T110" fmla="*/ 87 w 213"/>
                <a:gd name="T111" fmla="*/ 112 h 348"/>
                <a:gd name="T112" fmla="*/ 95 w 213"/>
                <a:gd name="T113" fmla="*/ 104 h 348"/>
                <a:gd name="T114" fmla="*/ 103 w 213"/>
                <a:gd name="T115" fmla="*/ 11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3" h="348">
                  <a:moveTo>
                    <a:pt x="106" y="224"/>
                  </a:moveTo>
                  <a:cubicBezTo>
                    <a:pt x="135" y="224"/>
                    <a:pt x="159" y="200"/>
                    <a:pt x="159" y="171"/>
                  </a:cubicBezTo>
                  <a:cubicBezTo>
                    <a:pt x="159" y="152"/>
                    <a:pt x="159" y="75"/>
                    <a:pt x="159" y="53"/>
                  </a:cubicBezTo>
                  <a:cubicBezTo>
                    <a:pt x="159" y="23"/>
                    <a:pt x="135" y="0"/>
                    <a:pt x="106" y="0"/>
                  </a:cubicBezTo>
                  <a:cubicBezTo>
                    <a:pt x="77" y="0"/>
                    <a:pt x="54" y="23"/>
                    <a:pt x="54" y="53"/>
                  </a:cubicBezTo>
                  <a:cubicBezTo>
                    <a:pt x="54" y="69"/>
                    <a:pt x="54" y="154"/>
                    <a:pt x="54" y="171"/>
                  </a:cubicBezTo>
                  <a:cubicBezTo>
                    <a:pt x="54" y="200"/>
                    <a:pt x="77" y="224"/>
                    <a:pt x="106" y="224"/>
                  </a:cubicBezTo>
                  <a:close/>
                  <a:moveTo>
                    <a:pt x="78" y="53"/>
                  </a:moveTo>
                  <a:cubicBezTo>
                    <a:pt x="78" y="37"/>
                    <a:pt x="90" y="24"/>
                    <a:pt x="106" y="24"/>
                  </a:cubicBezTo>
                  <a:cubicBezTo>
                    <a:pt x="122" y="24"/>
                    <a:pt x="135" y="37"/>
                    <a:pt x="135" y="53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135" y="187"/>
                    <a:pt x="122" y="200"/>
                    <a:pt x="106" y="200"/>
                  </a:cubicBezTo>
                  <a:cubicBezTo>
                    <a:pt x="90" y="200"/>
                    <a:pt x="78" y="187"/>
                    <a:pt x="78" y="171"/>
                  </a:cubicBezTo>
                  <a:lnTo>
                    <a:pt x="78" y="53"/>
                  </a:lnTo>
                  <a:close/>
                  <a:moveTo>
                    <a:pt x="213" y="137"/>
                  </a:moveTo>
                  <a:cubicBezTo>
                    <a:pt x="213" y="137"/>
                    <a:pt x="213" y="137"/>
                    <a:pt x="213" y="182"/>
                  </a:cubicBezTo>
                  <a:cubicBezTo>
                    <a:pt x="213" y="232"/>
                    <a:pt x="173" y="273"/>
                    <a:pt x="124" y="277"/>
                  </a:cubicBezTo>
                  <a:cubicBezTo>
                    <a:pt x="124" y="277"/>
                    <a:pt x="124" y="277"/>
                    <a:pt x="124" y="313"/>
                  </a:cubicBezTo>
                  <a:cubicBezTo>
                    <a:pt x="124" y="313"/>
                    <a:pt x="124" y="313"/>
                    <a:pt x="177" y="313"/>
                  </a:cubicBezTo>
                  <a:cubicBezTo>
                    <a:pt x="177" y="313"/>
                    <a:pt x="177" y="313"/>
                    <a:pt x="177" y="348"/>
                  </a:cubicBezTo>
                  <a:cubicBezTo>
                    <a:pt x="177" y="348"/>
                    <a:pt x="177" y="348"/>
                    <a:pt x="35" y="348"/>
                  </a:cubicBezTo>
                  <a:cubicBezTo>
                    <a:pt x="35" y="348"/>
                    <a:pt x="35" y="348"/>
                    <a:pt x="35" y="313"/>
                  </a:cubicBezTo>
                  <a:cubicBezTo>
                    <a:pt x="35" y="313"/>
                    <a:pt x="35" y="313"/>
                    <a:pt x="89" y="313"/>
                  </a:cubicBezTo>
                  <a:cubicBezTo>
                    <a:pt x="89" y="313"/>
                    <a:pt x="89" y="313"/>
                    <a:pt x="89" y="277"/>
                  </a:cubicBezTo>
                  <a:cubicBezTo>
                    <a:pt x="39" y="273"/>
                    <a:pt x="0" y="232"/>
                    <a:pt x="0" y="182"/>
                  </a:cubicBezTo>
                  <a:cubicBezTo>
                    <a:pt x="0" y="182"/>
                    <a:pt x="0" y="182"/>
                    <a:pt x="0" y="137"/>
                  </a:cubicBezTo>
                  <a:cubicBezTo>
                    <a:pt x="0" y="137"/>
                    <a:pt x="0" y="137"/>
                    <a:pt x="34" y="137"/>
                  </a:cubicBezTo>
                  <a:cubicBezTo>
                    <a:pt x="34" y="137"/>
                    <a:pt x="34" y="137"/>
                    <a:pt x="34" y="182"/>
                  </a:cubicBezTo>
                  <a:cubicBezTo>
                    <a:pt x="34" y="215"/>
                    <a:pt x="62" y="242"/>
                    <a:pt x="94" y="242"/>
                  </a:cubicBezTo>
                  <a:cubicBezTo>
                    <a:pt x="94" y="242"/>
                    <a:pt x="94" y="242"/>
                    <a:pt x="118" y="242"/>
                  </a:cubicBezTo>
                  <a:cubicBezTo>
                    <a:pt x="151" y="242"/>
                    <a:pt x="178" y="215"/>
                    <a:pt x="178" y="182"/>
                  </a:cubicBezTo>
                  <a:cubicBezTo>
                    <a:pt x="178" y="182"/>
                    <a:pt x="178" y="182"/>
                    <a:pt x="178" y="137"/>
                  </a:cubicBezTo>
                  <a:lnTo>
                    <a:pt x="213" y="137"/>
                  </a:lnTo>
                  <a:close/>
                  <a:moveTo>
                    <a:pt x="103" y="67"/>
                  </a:moveTo>
                  <a:cubicBezTo>
                    <a:pt x="103" y="71"/>
                    <a:pt x="99" y="75"/>
                    <a:pt x="95" y="75"/>
                  </a:cubicBezTo>
                  <a:cubicBezTo>
                    <a:pt x="90" y="75"/>
                    <a:pt x="87" y="71"/>
                    <a:pt x="87" y="67"/>
                  </a:cubicBezTo>
                  <a:cubicBezTo>
                    <a:pt x="87" y="62"/>
                    <a:pt x="90" y="59"/>
                    <a:pt x="95" y="59"/>
                  </a:cubicBezTo>
                  <a:cubicBezTo>
                    <a:pt x="99" y="59"/>
                    <a:pt x="103" y="62"/>
                    <a:pt x="103" y="67"/>
                  </a:cubicBezTo>
                  <a:close/>
                  <a:moveTo>
                    <a:pt x="103" y="90"/>
                  </a:moveTo>
                  <a:cubicBezTo>
                    <a:pt x="103" y="94"/>
                    <a:pt x="99" y="98"/>
                    <a:pt x="95" y="98"/>
                  </a:cubicBezTo>
                  <a:cubicBezTo>
                    <a:pt x="90" y="98"/>
                    <a:pt x="87" y="94"/>
                    <a:pt x="87" y="90"/>
                  </a:cubicBezTo>
                  <a:cubicBezTo>
                    <a:pt x="87" y="85"/>
                    <a:pt x="90" y="82"/>
                    <a:pt x="95" y="82"/>
                  </a:cubicBezTo>
                  <a:cubicBezTo>
                    <a:pt x="99" y="82"/>
                    <a:pt x="103" y="85"/>
                    <a:pt x="103" y="90"/>
                  </a:cubicBezTo>
                  <a:close/>
                  <a:moveTo>
                    <a:pt x="126" y="67"/>
                  </a:moveTo>
                  <a:cubicBezTo>
                    <a:pt x="126" y="71"/>
                    <a:pt x="122" y="75"/>
                    <a:pt x="118" y="75"/>
                  </a:cubicBezTo>
                  <a:cubicBezTo>
                    <a:pt x="113" y="75"/>
                    <a:pt x="110" y="71"/>
                    <a:pt x="110" y="67"/>
                  </a:cubicBezTo>
                  <a:cubicBezTo>
                    <a:pt x="110" y="62"/>
                    <a:pt x="113" y="59"/>
                    <a:pt x="118" y="59"/>
                  </a:cubicBezTo>
                  <a:cubicBezTo>
                    <a:pt x="122" y="59"/>
                    <a:pt x="126" y="62"/>
                    <a:pt x="126" y="67"/>
                  </a:cubicBezTo>
                  <a:close/>
                  <a:moveTo>
                    <a:pt x="126" y="90"/>
                  </a:moveTo>
                  <a:cubicBezTo>
                    <a:pt x="126" y="94"/>
                    <a:pt x="122" y="98"/>
                    <a:pt x="118" y="98"/>
                  </a:cubicBezTo>
                  <a:cubicBezTo>
                    <a:pt x="113" y="98"/>
                    <a:pt x="110" y="94"/>
                    <a:pt x="110" y="90"/>
                  </a:cubicBezTo>
                  <a:cubicBezTo>
                    <a:pt x="110" y="85"/>
                    <a:pt x="113" y="82"/>
                    <a:pt x="118" y="82"/>
                  </a:cubicBezTo>
                  <a:cubicBezTo>
                    <a:pt x="122" y="82"/>
                    <a:pt x="126" y="85"/>
                    <a:pt x="126" y="90"/>
                  </a:cubicBezTo>
                  <a:close/>
                  <a:moveTo>
                    <a:pt x="103" y="112"/>
                  </a:moveTo>
                  <a:cubicBezTo>
                    <a:pt x="103" y="116"/>
                    <a:pt x="99" y="120"/>
                    <a:pt x="95" y="120"/>
                  </a:cubicBezTo>
                  <a:cubicBezTo>
                    <a:pt x="90" y="120"/>
                    <a:pt x="87" y="116"/>
                    <a:pt x="87" y="112"/>
                  </a:cubicBezTo>
                  <a:cubicBezTo>
                    <a:pt x="87" y="107"/>
                    <a:pt x="90" y="104"/>
                    <a:pt x="95" y="104"/>
                  </a:cubicBezTo>
                  <a:cubicBezTo>
                    <a:pt x="99" y="104"/>
                    <a:pt x="103" y="107"/>
                    <a:pt x="103" y="112"/>
                  </a:cubicBezTo>
                  <a:close/>
                </a:path>
              </a:pathLst>
            </a:custGeom>
            <a:solidFill>
              <a:srgbClr val="00188F"/>
            </a:solidFill>
            <a:ln>
              <a:solidFill>
                <a:srgbClr val="0072C6"/>
              </a:solidFill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defTabSz="914224">
                <a:defRPr/>
              </a:pPr>
              <a:endParaRPr lang="en-US" kern="0" dirty="0">
                <a:ln>
                  <a:solidFill>
                    <a:srgbClr val="0072C6"/>
                  </a:solidFill>
                </a:ln>
                <a:solidFill>
                  <a:srgbClr val="0072C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67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8F52C3-9F12-487C-BF5D-2040599194FD}"/>
              </a:ext>
            </a:extLst>
          </p:cNvPr>
          <p:cNvSpPr txBox="1"/>
          <p:nvPr/>
        </p:nvSpPr>
        <p:spPr>
          <a:xfrm>
            <a:off x="457200" y="2762670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2C6"/>
                </a:solidFill>
              </a:rPr>
              <a:t>Alex Terentiev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102F4C-23E0-445A-96EA-CC2F71D18949}"/>
              </a:ext>
            </a:extLst>
          </p:cNvPr>
          <p:cNvSpPr/>
          <p:nvPr/>
        </p:nvSpPr>
        <p:spPr>
          <a:xfrm>
            <a:off x="457200" y="3839888"/>
            <a:ext cx="2771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http://blog.aterentiev.com/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337B4-32AC-4E70-B250-E51E8C8C891B}"/>
              </a:ext>
            </a:extLst>
          </p:cNvPr>
          <p:cNvSpPr/>
          <p:nvPr/>
        </p:nvSpPr>
        <p:spPr>
          <a:xfrm>
            <a:off x="457200" y="3470556"/>
            <a:ext cx="172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alexaterentiev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E9646-F960-4B54-B395-1BDB7FC3C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1223063"/>
            <a:ext cx="50387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5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5604C1-1BC0-48F2-88B6-643AFEEDE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9" y="248575"/>
            <a:ext cx="9321553" cy="5390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1877B-5097-4136-BEC2-F6DDCA25E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44" y="5021861"/>
            <a:ext cx="2985856" cy="131127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8129FE2-B2F6-4685-BF5C-CB930B36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27" y="544055"/>
            <a:ext cx="10058400" cy="840861"/>
          </a:xfrm>
        </p:spPr>
        <p:txBody>
          <a:bodyPr/>
          <a:lstStyle/>
          <a:p>
            <a:r>
              <a:rPr lang="en-US" dirty="0"/>
              <a:t>Our Sponsors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D0EF3B-8ECB-4127-BFC0-548201B05750}"/>
              </a:ext>
            </a:extLst>
          </p:cNvPr>
          <p:cNvSpPr/>
          <p:nvPr/>
        </p:nvSpPr>
        <p:spPr>
          <a:xfrm>
            <a:off x="10271464" y="1553592"/>
            <a:ext cx="1038687" cy="372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2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AD5A5E-05B1-49A8-86D7-C698A4D61B32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47C0F1-B621-41E3-912F-B34D3A2B8BB8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6377-7272-4EF2-B353-CD14A78B4100}"/>
              </a:ext>
            </a:extLst>
          </p:cNvPr>
          <p:cNvSpPr txBox="1"/>
          <p:nvPr/>
        </p:nvSpPr>
        <p:spPr>
          <a:xfrm>
            <a:off x="1142372" y="1274409"/>
            <a:ext cx="679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SharePoint Framework?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FAB5-6848-4CDE-8C8C-71AC658B5CE8}"/>
              </a:ext>
            </a:extLst>
          </p:cNvPr>
          <p:cNvSpPr/>
          <p:nvPr/>
        </p:nvSpPr>
        <p:spPr>
          <a:xfrm>
            <a:off x="1142372" y="1736074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Development</a:t>
            </a:r>
            <a:r>
              <a:rPr lang="ru-RU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D10BB-2220-43F2-8C99-971C3A1A9F9B}"/>
              </a:ext>
            </a:extLst>
          </p:cNvPr>
          <p:cNvSpPr/>
          <p:nvPr/>
        </p:nvSpPr>
        <p:spPr>
          <a:xfrm>
            <a:off x="1142372" y="2203541"/>
            <a:ext cx="7256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B2E15-8ECE-48C9-8F28-8E769B5F7ECB}"/>
              </a:ext>
            </a:extLst>
          </p:cNvPr>
          <p:cNvSpPr/>
          <p:nvPr/>
        </p:nvSpPr>
        <p:spPr>
          <a:xfrm>
            <a:off x="1142372" y="2671008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Demos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79994-EE19-4AAD-885A-57E0FE5FFFA4}"/>
              </a:ext>
            </a:extLst>
          </p:cNvPr>
          <p:cNvSpPr/>
          <p:nvPr/>
        </p:nvSpPr>
        <p:spPr>
          <a:xfrm>
            <a:off x="877825" y="1274408"/>
            <a:ext cx="45719" cy="1858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5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A0157BA-1987-49CE-8202-5010A986739A}"/>
              </a:ext>
            </a:extLst>
          </p:cNvPr>
          <p:cNvSpPr/>
          <p:nvPr/>
        </p:nvSpPr>
        <p:spPr>
          <a:xfrm>
            <a:off x="923544" y="1274408"/>
            <a:ext cx="7311807" cy="461666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D5A5E-05B1-49A8-86D7-C698A4D61B32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47C0F1-B621-41E3-912F-B34D3A2B8BB8}"/>
              </a:ext>
            </a:extLst>
          </p:cNvPr>
          <p:cNvSpPr txBox="1">
            <a:spLocks/>
          </p:cNvSpPr>
          <p:nvPr/>
        </p:nvSpPr>
        <p:spPr>
          <a:xfrm>
            <a:off x="411479" y="146304"/>
            <a:ext cx="10567071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What is SharePoint Framework (</a:t>
            </a:r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6377-7272-4EF2-B353-CD14A78B4100}"/>
              </a:ext>
            </a:extLst>
          </p:cNvPr>
          <p:cNvSpPr txBox="1"/>
          <p:nvPr/>
        </p:nvSpPr>
        <p:spPr>
          <a:xfrm>
            <a:off x="1142372" y="1274409"/>
            <a:ext cx="679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SharePoint Framework?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FAB5-6848-4CDE-8C8C-71AC658B5CE8}"/>
              </a:ext>
            </a:extLst>
          </p:cNvPr>
          <p:cNvSpPr/>
          <p:nvPr/>
        </p:nvSpPr>
        <p:spPr>
          <a:xfrm>
            <a:off x="1142372" y="1736074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Development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D10BB-2220-43F2-8C99-971C3A1A9F9B}"/>
              </a:ext>
            </a:extLst>
          </p:cNvPr>
          <p:cNvSpPr/>
          <p:nvPr/>
        </p:nvSpPr>
        <p:spPr>
          <a:xfrm>
            <a:off x="1142372" y="2203541"/>
            <a:ext cx="7256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B2E15-8ECE-48C9-8F28-8E769B5F7ECB}"/>
              </a:ext>
            </a:extLst>
          </p:cNvPr>
          <p:cNvSpPr/>
          <p:nvPr/>
        </p:nvSpPr>
        <p:spPr>
          <a:xfrm>
            <a:off x="1142372" y="2671008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Demos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79994-EE19-4AAD-885A-57E0FE5FFFA4}"/>
              </a:ext>
            </a:extLst>
          </p:cNvPr>
          <p:cNvSpPr/>
          <p:nvPr/>
        </p:nvSpPr>
        <p:spPr>
          <a:xfrm>
            <a:off x="877825" y="1274408"/>
            <a:ext cx="45719" cy="1858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E296E-6A30-44A8-AC26-DBE357A83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03" y="1231212"/>
            <a:ext cx="2811623" cy="2243773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415DB-C8E1-4AB5-9083-6AD31A31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12" y="3984979"/>
            <a:ext cx="4339814" cy="2266711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00C85-AE30-483B-B3E7-0B244EC6B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37" y="3984979"/>
            <a:ext cx="3970220" cy="2261649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396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" presetClass="entr" presetSubtype="4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-23004"/>
            <a:ext cx="12192000" cy="1097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5CA43-C8F8-4EE5-90F6-666F985C90AB}"/>
              </a:ext>
            </a:extLst>
          </p:cNvPr>
          <p:cNvSpPr txBox="1"/>
          <p:nvPr/>
        </p:nvSpPr>
        <p:spPr>
          <a:xfrm>
            <a:off x="457198" y="1151220"/>
            <a:ext cx="114645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SharePoint Framework (</a:t>
            </a:r>
            <a:r>
              <a:rPr lang="en-US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SPFx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 is a modern way to develop SharePoint customizations.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14A6E0A-B34B-47C6-A9AD-C34A9619759C}"/>
              </a:ext>
            </a:extLst>
          </p:cNvPr>
          <p:cNvSpPr txBox="1">
            <a:spLocks/>
          </p:cNvSpPr>
          <p:nvPr/>
        </p:nvSpPr>
        <p:spPr>
          <a:xfrm>
            <a:off x="41119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What is SharePoint Framework (</a:t>
            </a:r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)?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CD17B-74B7-4D82-AEC8-76BD8BC49A99}"/>
              </a:ext>
            </a:extLst>
          </p:cNvPr>
          <p:cNvSpPr txBox="1"/>
          <p:nvPr/>
        </p:nvSpPr>
        <p:spPr>
          <a:xfrm>
            <a:off x="457198" y="1790735"/>
            <a:ext cx="114645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Key Features: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D61C0-A4ED-45E9-9CBC-A4C3F31CFD39}"/>
              </a:ext>
            </a:extLst>
          </p:cNvPr>
          <p:cNvSpPr txBox="1"/>
          <p:nvPr/>
        </p:nvSpPr>
        <p:spPr>
          <a:xfrm>
            <a:off x="733246" y="2313955"/>
            <a:ext cx="5356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Runs in the context of the current user and connection in the browser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0EC00D-565D-4995-B65B-44738746A6F8}"/>
              </a:ext>
            </a:extLst>
          </p:cNvPr>
          <p:cNvSpPr txBox="1"/>
          <p:nvPr/>
        </p:nvSpPr>
        <p:spPr>
          <a:xfrm>
            <a:off x="733246" y="3052619"/>
            <a:ext cx="5627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controls are rendered in the normal page DOM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7939C-38DB-4366-9092-F306BD1C29AE}"/>
              </a:ext>
            </a:extLst>
          </p:cNvPr>
          <p:cNvSpPr txBox="1"/>
          <p:nvPr/>
        </p:nvSpPr>
        <p:spPr>
          <a:xfrm>
            <a:off x="733246" y="3797575"/>
            <a:ext cx="56273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controls are responsive and accessible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33F95-B882-4524-A507-43AA6372444B}"/>
              </a:ext>
            </a:extLst>
          </p:cNvPr>
          <p:cNvSpPr txBox="1"/>
          <p:nvPr/>
        </p:nvSpPr>
        <p:spPr>
          <a:xfrm>
            <a:off x="733246" y="4213073"/>
            <a:ext cx="51902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Enables the developer to access page lifecycle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C57E5-8134-41C6-85FF-FD45FE9FF5A7}"/>
              </a:ext>
            </a:extLst>
          </p:cNvPr>
          <p:cNvSpPr txBox="1"/>
          <p:nvPr/>
        </p:nvSpPr>
        <p:spPr>
          <a:xfrm>
            <a:off x="6360549" y="2313955"/>
            <a:ext cx="5190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It's framework agnostic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B2C0A3-A9CD-40B0-8817-844828236370}"/>
              </a:ext>
            </a:extLst>
          </p:cNvPr>
          <p:cNvSpPr txBox="1"/>
          <p:nvPr/>
        </p:nvSpPr>
        <p:spPr>
          <a:xfrm>
            <a:off x="6360549" y="2726307"/>
            <a:ext cx="5578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toolchain is based on commonly used client development tools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6357DC-B316-4235-B83D-EAF1CC43C852}"/>
              </a:ext>
            </a:extLst>
          </p:cNvPr>
          <p:cNvSpPr txBox="1"/>
          <p:nvPr/>
        </p:nvSpPr>
        <p:spPr>
          <a:xfrm>
            <a:off x="6360549" y="3471263"/>
            <a:ext cx="51902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Performance is reliable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8905A-2777-4467-BAED-6D18D733AD90}"/>
              </a:ext>
            </a:extLst>
          </p:cNvPr>
          <p:cNvSpPr txBox="1"/>
          <p:nvPr/>
        </p:nvSpPr>
        <p:spPr>
          <a:xfrm>
            <a:off x="6360549" y="3893549"/>
            <a:ext cx="480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SPFx</a:t>
            </a:r>
            <a:r>
              <a:rPr lang="en-US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web parts can be added to both classic and modern pages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A7F297-9D2E-4FD7-83F6-4C996DB5299E}"/>
              </a:ext>
            </a:extLst>
          </p:cNvPr>
          <p:cNvSpPr/>
          <p:nvPr/>
        </p:nvSpPr>
        <p:spPr>
          <a:xfrm>
            <a:off x="572363" y="2313956"/>
            <a:ext cx="45719" cy="26377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97C91F-E8FB-4826-ABF0-0D85D51855EA}"/>
              </a:ext>
            </a:extLst>
          </p:cNvPr>
          <p:cNvSpPr/>
          <p:nvPr/>
        </p:nvSpPr>
        <p:spPr>
          <a:xfrm>
            <a:off x="6208581" y="2313955"/>
            <a:ext cx="45719" cy="2637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2AE8A-639D-4F0A-8027-B5E05419E9BB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2F8E4F7-32FC-4322-9A1D-DAA335D7ABCB}"/>
              </a:ext>
            </a:extLst>
          </p:cNvPr>
          <p:cNvSpPr txBox="1">
            <a:spLocks/>
          </p:cNvSpPr>
          <p:nvPr/>
        </p:nvSpPr>
        <p:spPr>
          <a:xfrm>
            <a:off x="41119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Security Considerations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8A75D-E602-4889-B8FE-A62341B733B7}"/>
              </a:ext>
            </a:extLst>
          </p:cNvPr>
          <p:cNvSpPr/>
          <p:nvPr/>
        </p:nvSpPr>
        <p:spPr>
          <a:xfrm>
            <a:off x="713232" y="1280160"/>
            <a:ext cx="68695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Code is executed in browser and under current user context – no elevated privileges or any other security concerns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93D9C-7BA3-4E47-A973-B45E4067A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19340"/>
          <a:stretch/>
        </p:blipFill>
        <p:spPr>
          <a:xfrm>
            <a:off x="7811528" y="365760"/>
            <a:ext cx="4061456" cy="484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15710C-9C5B-45C4-A993-15E0F8BA210E}"/>
              </a:ext>
            </a:extLst>
          </p:cNvPr>
          <p:cNvSpPr txBox="1"/>
          <p:nvPr/>
        </p:nvSpPr>
        <p:spPr>
          <a:xfrm>
            <a:off x="713232" y="2434322"/>
            <a:ext cx="68695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SPFx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solution is a package that should be added to the App Catalog (tenant-scoped or site-collection-scoped) and approved by an administrator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FE02F-E5F9-47EB-8A5F-F6B4AF02EBB7}"/>
              </a:ext>
            </a:extLst>
          </p:cNvPr>
          <p:cNvSpPr txBox="1"/>
          <p:nvPr/>
        </p:nvSpPr>
        <p:spPr>
          <a:xfrm>
            <a:off x="713232" y="3588484"/>
            <a:ext cx="68695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</a:t>
            </a:r>
            <a:r>
              <a:rPr lang="en-US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SPFx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assets (JavaScript, images, CSS, etc.) are hosted by default on tenant-scoped CDN (Office 365 CDN)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C5165-C2D7-4632-96E5-EF7C9E36BF67}"/>
              </a:ext>
            </a:extLst>
          </p:cNvPr>
          <p:cNvSpPr/>
          <p:nvPr/>
        </p:nvSpPr>
        <p:spPr>
          <a:xfrm>
            <a:off x="555109" y="1280160"/>
            <a:ext cx="45719" cy="34624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A0157BA-1987-49CE-8202-5010A986739A}"/>
              </a:ext>
            </a:extLst>
          </p:cNvPr>
          <p:cNvSpPr/>
          <p:nvPr/>
        </p:nvSpPr>
        <p:spPr>
          <a:xfrm>
            <a:off x="923544" y="1746070"/>
            <a:ext cx="7311807" cy="461666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D5A5E-05B1-49A8-86D7-C698A4D61B32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47C0F1-B621-41E3-912F-B34D3A2B8BB8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8229600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Development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6377-7272-4EF2-B353-CD14A78B4100}"/>
              </a:ext>
            </a:extLst>
          </p:cNvPr>
          <p:cNvSpPr txBox="1"/>
          <p:nvPr/>
        </p:nvSpPr>
        <p:spPr>
          <a:xfrm>
            <a:off x="1142372" y="1274409"/>
            <a:ext cx="679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SharePoint Framework?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FAB5-6848-4CDE-8C8C-71AC658B5CE8}"/>
              </a:ext>
            </a:extLst>
          </p:cNvPr>
          <p:cNvSpPr/>
          <p:nvPr/>
        </p:nvSpPr>
        <p:spPr>
          <a:xfrm>
            <a:off x="1142372" y="1736074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Development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D10BB-2220-43F2-8C99-971C3A1A9F9B}"/>
              </a:ext>
            </a:extLst>
          </p:cNvPr>
          <p:cNvSpPr/>
          <p:nvPr/>
        </p:nvSpPr>
        <p:spPr>
          <a:xfrm>
            <a:off x="1142372" y="2203541"/>
            <a:ext cx="7256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B2E15-8ECE-48C9-8F28-8E769B5F7ECB}"/>
              </a:ext>
            </a:extLst>
          </p:cNvPr>
          <p:cNvSpPr/>
          <p:nvPr/>
        </p:nvSpPr>
        <p:spPr>
          <a:xfrm>
            <a:off x="1142372" y="2671008"/>
            <a:ext cx="74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Framework Extensions Demos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79994-EE19-4AAD-885A-57E0FE5FFFA4}"/>
              </a:ext>
            </a:extLst>
          </p:cNvPr>
          <p:cNvSpPr/>
          <p:nvPr/>
        </p:nvSpPr>
        <p:spPr>
          <a:xfrm>
            <a:off x="877825" y="1274408"/>
            <a:ext cx="45719" cy="1858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581FC3-97A8-4D7F-9757-41ECCC3FF292}"/>
              </a:ext>
            </a:extLst>
          </p:cNvPr>
          <p:cNvGrpSpPr/>
          <p:nvPr/>
        </p:nvGrpSpPr>
        <p:grpSpPr>
          <a:xfrm>
            <a:off x="8454179" y="956831"/>
            <a:ext cx="3526417" cy="4856374"/>
            <a:chOff x="8454179" y="956831"/>
            <a:chExt cx="3526417" cy="48563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4E6FD4-2B8E-4578-9882-46019499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179" y="956831"/>
              <a:ext cx="1790467" cy="10968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3E82C4-D445-415D-B7A2-F5E1697C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1796" y="1976903"/>
              <a:ext cx="1828800" cy="7135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FF1DD0-0CED-4547-A308-CA7AC92A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258" y="4171709"/>
              <a:ext cx="1328307" cy="13283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C7B3A-6B35-4005-A737-1FBADAD95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11" r="37874"/>
            <a:stretch/>
          </p:blipFill>
          <p:spPr>
            <a:xfrm>
              <a:off x="8778541" y="2197739"/>
              <a:ext cx="750883" cy="16607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04E68D-96A3-4509-9447-A97309E67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13" y="3207402"/>
              <a:ext cx="1464957" cy="126910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6DC197-1379-4BCA-9C25-40CEC9B52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7362" y="5371414"/>
              <a:ext cx="1798896" cy="441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0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48B348-6EB5-4D2B-A3C4-34C9C668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0" y="1497001"/>
            <a:ext cx="1828800" cy="6638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Development Toolchain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7CF28-2E1F-4B3B-8655-5EE1E119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16" y="4123688"/>
            <a:ext cx="1464957" cy="126910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D50D75C-5D3A-4195-B76B-DF4E40E1FBD4}"/>
              </a:ext>
            </a:extLst>
          </p:cNvPr>
          <p:cNvGrpSpPr/>
          <p:nvPr/>
        </p:nvGrpSpPr>
        <p:grpSpPr>
          <a:xfrm>
            <a:off x="7354011" y="1354938"/>
            <a:ext cx="2294769" cy="825786"/>
            <a:chOff x="8949060" y="2862906"/>
            <a:chExt cx="2294769" cy="8257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F1CD63-1EE0-4EF2-AE6D-4384A1EB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9060" y="2862906"/>
              <a:ext cx="2294769" cy="6411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9C4D01-F6A6-4D1C-890E-A8B23A33040B}"/>
                </a:ext>
              </a:extLst>
            </p:cNvPr>
            <p:cNvSpPr txBox="1"/>
            <p:nvPr/>
          </p:nvSpPr>
          <p:spPr>
            <a:xfrm>
              <a:off x="9254659" y="3319360"/>
              <a:ext cx="1853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2C6"/>
                  </a:solidFill>
                </a:rPr>
                <a:t>Project Templates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4B2874-B44E-429F-9DB3-10BBA47864AB}"/>
              </a:ext>
            </a:extLst>
          </p:cNvPr>
          <p:cNvGrpSpPr/>
          <p:nvPr/>
        </p:nvGrpSpPr>
        <p:grpSpPr>
          <a:xfrm>
            <a:off x="5385839" y="1117967"/>
            <a:ext cx="1420322" cy="1680877"/>
            <a:chOff x="3525211" y="3878852"/>
            <a:chExt cx="1420322" cy="16808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97E885-DE58-4CB8-A1F9-10E63E3F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211" y="3878852"/>
              <a:ext cx="1420322" cy="142032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99538B-457A-4EEB-9431-B2989ECB208A}"/>
                </a:ext>
              </a:extLst>
            </p:cNvPr>
            <p:cNvSpPr txBox="1"/>
            <p:nvPr/>
          </p:nvSpPr>
          <p:spPr>
            <a:xfrm>
              <a:off x="3727861" y="5190397"/>
              <a:ext cx="1015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2C6"/>
                  </a:solidFill>
                </a:rPr>
                <a:t>MS Build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E97FF66-1428-4F4C-A93E-115CB7E39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07" y="1125457"/>
            <a:ext cx="1426854" cy="1369780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60EBE3F-802F-4451-9AEF-FC213F31D296}"/>
              </a:ext>
            </a:extLst>
          </p:cNvPr>
          <p:cNvCxnSpPr>
            <a:cxnSpLocks/>
          </p:cNvCxnSpPr>
          <p:nvPr/>
        </p:nvCxnSpPr>
        <p:spPr>
          <a:xfrm>
            <a:off x="1371600" y="2839472"/>
            <a:ext cx="0" cy="999734"/>
          </a:xfrm>
          <a:prstGeom prst="straightConnector1">
            <a:avLst/>
          </a:prstGeom>
          <a:ln w="76200">
            <a:solidFill>
              <a:srgbClr val="0072C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82D53B-007F-455D-B9EC-18CA010185FE}"/>
              </a:ext>
            </a:extLst>
          </p:cNvPr>
          <p:cNvCxnSpPr>
            <a:cxnSpLocks/>
          </p:cNvCxnSpPr>
          <p:nvPr/>
        </p:nvCxnSpPr>
        <p:spPr>
          <a:xfrm>
            <a:off x="3721488" y="2836155"/>
            <a:ext cx="0" cy="999734"/>
          </a:xfrm>
          <a:prstGeom prst="straightConnector1">
            <a:avLst/>
          </a:prstGeom>
          <a:ln w="76200">
            <a:solidFill>
              <a:srgbClr val="0072C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E5F9D1F-A55A-4539-84AE-A9F19E0824EF}"/>
              </a:ext>
            </a:extLst>
          </p:cNvPr>
          <p:cNvCxnSpPr>
            <a:cxnSpLocks/>
          </p:cNvCxnSpPr>
          <p:nvPr/>
        </p:nvCxnSpPr>
        <p:spPr>
          <a:xfrm>
            <a:off x="6090177" y="2836155"/>
            <a:ext cx="0" cy="999734"/>
          </a:xfrm>
          <a:prstGeom prst="straightConnector1">
            <a:avLst/>
          </a:prstGeom>
          <a:ln w="76200">
            <a:solidFill>
              <a:srgbClr val="0072C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E2167B8-561F-4D66-9BEE-C53FA81E648F}"/>
              </a:ext>
            </a:extLst>
          </p:cNvPr>
          <p:cNvCxnSpPr>
            <a:cxnSpLocks/>
          </p:cNvCxnSpPr>
          <p:nvPr/>
        </p:nvCxnSpPr>
        <p:spPr>
          <a:xfrm>
            <a:off x="8501396" y="2836155"/>
            <a:ext cx="0" cy="999734"/>
          </a:xfrm>
          <a:prstGeom prst="straightConnector1">
            <a:avLst/>
          </a:prstGeom>
          <a:ln w="76200">
            <a:solidFill>
              <a:srgbClr val="0072C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9B1E3A5-CD2E-45DB-B0C8-BE1DD66A98D4}"/>
              </a:ext>
            </a:extLst>
          </p:cNvPr>
          <p:cNvCxnSpPr>
            <a:cxnSpLocks/>
          </p:cNvCxnSpPr>
          <p:nvPr/>
        </p:nvCxnSpPr>
        <p:spPr>
          <a:xfrm>
            <a:off x="10634334" y="2836155"/>
            <a:ext cx="0" cy="999734"/>
          </a:xfrm>
          <a:prstGeom prst="straightConnector1">
            <a:avLst/>
          </a:prstGeom>
          <a:ln w="76200">
            <a:solidFill>
              <a:srgbClr val="0072C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3499C6-5D9E-4072-805E-A6EADA632EA7}"/>
              </a:ext>
            </a:extLst>
          </p:cNvPr>
          <p:cNvSpPr txBox="1"/>
          <p:nvPr/>
        </p:nvSpPr>
        <p:spPr>
          <a:xfrm>
            <a:off x="424382" y="5183327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Environment for hosting and serving JavaScript code.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38BD1A-4A7D-406D-AB59-E590BF9265AC}"/>
              </a:ext>
            </a:extLst>
          </p:cNvPr>
          <p:cNvSpPr txBox="1"/>
          <p:nvPr/>
        </p:nvSpPr>
        <p:spPr>
          <a:xfrm>
            <a:off x="2802090" y="4966394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Package manager to reference dependencies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212EAB-E2FF-4CC2-9625-E90351C66D5A}"/>
              </a:ext>
            </a:extLst>
          </p:cNvPr>
          <p:cNvSpPr txBox="1"/>
          <p:nvPr/>
        </p:nvSpPr>
        <p:spPr>
          <a:xfrm>
            <a:off x="5063727" y="5488514"/>
            <a:ext cx="20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Task runner and module bundler to compile and package solutions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859D30-CBD2-4477-BB43-38FB39AEB017}"/>
              </a:ext>
            </a:extLst>
          </p:cNvPr>
          <p:cNvSpPr/>
          <p:nvPr/>
        </p:nvSpPr>
        <p:spPr>
          <a:xfrm>
            <a:off x="9719934" y="4784562"/>
            <a:ext cx="182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Typed superset of JavaScript that </a:t>
            </a:r>
          </a:p>
          <a:p>
            <a:pPr algn="just"/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compiles to plain JavaScript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A89006-05EE-48AA-9DB5-4997999B628B}"/>
              </a:ext>
            </a:extLst>
          </p:cNvPr>
          <p:cNvSpPr txBox="1"/>
          <p:nvPr/>
        </p:nvSpPr>
        <p:spPr>
          <a:xfrm>
            <a:off x="7659610" y="5392795"/>
            <a:ext cx="1719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Templates engine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DF25C-1132-4095-8258-8E3A4F751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86508"/>
            <a:ext cx="1790467" cy="10968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12FAF1-C70C-4624-AABE-84890C32518C}"/>
              </a:ext>
            </a:extLst>
          </p:cNvPr>
          <p:cNvGrpSpPr/>
          <p:nvPr/>
        </p:nvGrpSpPr>
        <p:grpSpPr>
          <a:xfrm>
            <a:off x="5037437" y="3866596"/>
            <a:ext cx="2079190" cy="1660781"/>
            <a:chOff x="5037437" y="3866596"/>
            <a:chExt cx="2079190" cy="166078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077764A-CC0D-4AC2-A083-EC163ACD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320" y="4160207"/>
              <a:ext cx="1328307" cy="132830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C3882EA-495D-4231-9241-7BC71E8AF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11" r="37874"/>
            <a:stretch/>
          </p:blipFill>
          <p:spPr>
            <a:xfrm>
              <a:off x="5037437" y="3866596"/>
              <a:ext cx="750883" cy="1660781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B5E96DCC-26A3-4ADF-8BBE-E1C81FA90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0" y="4265874"/>
            <a:ext cx="1828800" cy="713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481838-8978-4C76-BCCC-83D9BF751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34" y="4337919"/>
            <a:ext cx="1798896" cy="44179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0C57E-FB53-4208-A273-FE665A504FF3}"/>
              </a:ext>
            </a:extLst>
          </p:cNvPr>
          <p:cNvGrpSpPr/>
          <p:nvPr/>
        </p:nvGrpSpPr>
        <p:grpSpPr>
          <a:xfrm>
            <a:off x="495804" y="1411994"/>
            <a:ext cx="1823013" cy="909594"/>
            <a:chOff x="495804" y="1411994"/>
            <a:chExt cx="1823013" cy="909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EACBBB-F4FF-400E-936D-044226AA091C}"/>
                </a:ext>
              </a:extLst>
            </p:cNvPr>
            <p:cNvGrpSpPr/>
            <p:nvPr/>
          </p:nvGrpSpPr>
          <p:grpSpPr>
            <a:xfrm>
              <a:off x="1332316" y="1435393"/>
              <a:ext cx="986501" cy="886195"/>
              <a:chOff x="4398723" y="1477453"/>
              <a:chExt cx="1164293" cy="11487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36C9458-14D8-48F1-86C0-7EF843973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712" y="1477453"/>
                <a:ext cx="984317" cy="86127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82297A-9924-4B1C-9B21-D82686AFFCDC}"/>
                  </a:ext>
                </a:extLst>
              </p:cNvPr>
              <p:cNvSpPr txBox="1"/>
              <p:nvPr/>
            </p:nvSpPr>
            <p:spPr>
              <a:xfrm>
                <a:off x="4398723" y="2256827"/>
                <a:ext cx="11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2C6"/>
                    </a:solidFill>
                  </a:rPr>
                  <a:t>IIS Express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FCF411-87EF-4D13-A074-2EBCE99D4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04" y="1411994"/>
              <a:ext cx="877536" cy="835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9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F5CFE-ECE1-4CA1-8C82-9A074C5687D8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F7718D1-75C2-48D8-85F3-4EE4E2AF1124}"/>
              </a:ext>
            </a:extLst>
          </p:cNvPr>
          <p:cNvSpPr txBox="1">
            <a:spLocks/>
          </p:cNvSpPr>
          <p:nvPr/>
        </p:nvSpPr>
        <p:spPr>
          <a:xfrm>
            <a:off x="411480" y="146304"/>
            <a:ext cx="11591026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SPFx</a:t>
            </a:r>
            <a:r>
              <a:rPr lang="en-US" b="1" dirty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Development: How to Start?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" y="1280160"/>
            <a:ext cx="600481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Create Office 365 Tenant (Recommendation: Office 365 Enterprise E3 Developer subscription tenant)</a:t>
            </a:r>
            <a:endParaRPr lang="en-US" sz="2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97" y="316729"/>
            <a:ext cx="3107840" cy="192686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11480" y="2434322"/>
            <a:ext cx="600481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Set up development environment:</a:t>
            </a:r>
            <a:endParaRPr lang="en-US" sz="2300" dirty="0"/>
          </a:p>
        </p:txBody>
      </p:sp>
      <p:sp>
        <p:nvSpPr>
          <p:cNvPr id="40" name="Rectangle 39"/>
          <p:cNvSpPr/>
          <p:nvPr/>
        </p:nvSpPr>
        <p:spPr>
          <a:xfrm>
            <a:off x="411480" y="2880598"/>
            <a:ext cx="600481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Set up local development environment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11480" y="3328386"/>
            <a:ext cx="60048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Docker Image by </a:t>
            </a:r>
            <a:r>
              <a:rPr lang="en-US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Waldek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Mastykarz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3"/>
              </a:rPr>
              <a:t>https://goo.gl/fzNV7P</a:t>
            </a:r>
            <a:r>
              <a:rPr lang="en-US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66617" y="2273530"/>
            <a:ext cx="3024462" cy="2133877"/>
            <a:chOff x="8267916" y="3179074"/>
            <a:chExt cx="3593705" cy="2535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916" y="3179074"/>
              <a:ext cx="3593705" cy="25355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C4E6FD4-2B8E-4578-9882-46019499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125" y="3326874"/>
              <a:ext cx="730977" cy="44778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63E82C4-D445-415D-B7A2-F5E1697C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372" y="3518606"/>
              <a:ext cx="656267" cy="25605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FFF1DD0-0CED-4547-A308-CA7AC92A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769" y="3878462"/>
              <a:ext cx="471463" cy="4714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FC7B3A-6B35-4005-A737-1FBADAD95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11" r="37874"/>
            <a:stretch/>
          </p:blipFill>
          <p:spPr>
            <a:xfrm>
              <a:off x="9360820" y="3682033"/>
              <a:ext cx="320282" cy="7083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04E68D-96A3-4509-9447-A97309E67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6639" y="3762954"/>
              <a:ext cx="630892" cy="54654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86DC197-1379-4BCA-9C25-40CEC9B52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405" y="4469630"/>
              <a:ext cx="746468" cy="1833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033" y="4309502"/>
              <a:ext cx="660880" cy="346962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72" y="3774662"/>
            <a:ext cx="2455465" cy="20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40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4802</TotalTime>
  <Words>1143</Words>
  <Application>Microsoft Office PowerPoint</Application>
  <PresentationFormat>Widescreen</PresentationFormat>
  <Paragraphs>180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Monaco</vt:lpstr>
      <vt:lpstr>Segoe UI Emoji</vt:lpstr>
      <vt:lpstr>Segoe UI Light</vt:lpstr>
      <vt:lpstr>Segoe UI Semibold</vt:lpstr>
      <vt:lpstr>Segoe UI Semilight</vt:lpstr>
      <vt:lpstr>Wingdings</vt:lpstr>
      <vt:lpstr>Office Theme</vt:lpstr>
      <vt:lpstr>Image</vt:lpstr>
      <vt:lpstr>SharePoint Framework Extensions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Sponsors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terentiev</dc:creator>
  <cp:lastModifiedBy>Alex Terentiev</cp:lastModifiedBy>
  <cp:revision>920</cp:revision>
  <dcterms:created xsi:type="dcterms:W3CDTF">2017-07-12T04:24:50Z</dcterms:created>
  <dcterms:modified xsi:type="dcterms:W3CDTF">2018-05-04T22:37:47Z</dcterms:modified>
</cp:coreProperties>
</file>